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6" r:id="rId3"/>
    <p:sldId id="276" r:id="rId4"/>
    <p:sldId id="283" r:id="rId5"/>
    <p:sldId id="279" r:id="rId6"/>
    <p:sldId id="262" r:id="rId7"/>
    <p:sldId id="263" r:id="rId8"/>
    <p:sldId id="260" r:id="rId9"/>
  </p:sldIdLst>
  <p:sldSz cx="12192000" cy="6858000"/>
  <p:notesSz cx="6858000" cy="9144000"/>
  <p:defaultTex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8170"/>
    <a:srgbClr val="F8CBAD"/>
    <a:srgbClr val="D29E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56"/>
    <p:restoredTop sz="94626"/>
  </p:normalViewPr>
  <p:slideViewPr>
    <p:cSldViewPr snapToGrid="0" snapToObjects="1">
      <p:cViewPr varScale="1">
        <p:scale>
          <a:sx n="67" d="100"/>
          <a:sy n="67" d="100"/>
        </p:scale>
        <p:origin x="83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D1D721-8BCC-2045-BC4E-A0C1FF820687}" type="doc">
      <dgm:prSet loTypeId="urn:microsoft.com/office/officeart/2005/8/layout/default" loCatId="" qsTypeId="urn:microsoft.com/office/officeart/2005/8/quickstyle/simple1" qsCatId="simple" csTypeId="urn:microsoft.com/office/officeart/2005/8/colors/colorful3" csCatId="colorful" phldr="1"/>
      <dgm:spPr/>
      <dgm:t>
        <a:bodyPr/>
        <a:lstStyle/>
        <a:p>
          <a:endParaRPr lang="es-MX"/>
        </a:p>
      </dgm:t>
    </dgm:pt>
    <dgm:pt modelId="{53C187B1-E58D-F946-84BE-38DF625B9691}">
      <dgm:prSet phldrT="[Texto]" custT="1"/>
      <dgm:spPr/>
      <dgm:t>
        <a:bodyPr/>
        <a:lstStyle/>
        <a:p>
          <a:r>
            <a:rPr lang="es-MX" sz="1800" b="0" dirty="0">
              <a:latin typeface="Montserrat" pitchFamily="2" charset="77"/>
            </a:rPr>
            <a:t>Ingreso de niñas y niños para que vivan con sus madres en Centros Penitenciarios </a:t>
          </a:r>
        </a:p>
      </dgm:t>
    </dgm:pt>
    <dgm:pt modelId="{2E0A8B0C-1B3B-0D45-90C0-8B593C8FDA50}" type="parTrans" cxnId="{0DBE25E4-C18B-0A43-A2A4-5D8F4E04652E}">
      <dgm:prSet/>
      <dgm:spPr/>
      <dgm:t>
        <a:bodyPr/>
        <a:lstStyle/>
        <a:p>
          <a:endParaRPr lang="es-MX"/>
        </a:p>
      </dgm:t>
    </dgm:pt>
    <dgm:pt modelId="{DDC39406-9B7F-3D43-BD16-58ED44FC5E38}" type="sibTrans" cxnId="{0DBE25E4-C18B-0A43-A2A4-5D8F4E04652E}">
      <dgm:prSet/>
      <dgm:spPr/>
      <dgm:t>
        <a:bodyPr/>
        <a:lstStyle/>
        <a:p>
          <a:endParaRPr lang="es-MX"/>
        </a:p>
      </dgm:t>
    </dgm:pt>
    <dgm:pt modelId="{73931918-058F-4B40-B6B8-039B5A7CAE80}">
      <dgm:prSet phldrT="[Texto]" custT="1"/>
      <dgm:spPr/>
      <dgm:t>
        <a:bodyPr/>
        <a:lstStyle/>
        <a:p>
          <a:r>
            <a:rPr lang="es-MX" sz="1800" b="0" dirty="0">
              <a:latin typeface="Montserrat" pitchFamily="2" charset="77"/>
            </a:rPr>
            <a:t>Permanencia de niñas y niños que viven con sus madres en Centros Penitenciarios </a:t>
          </a:r>
        </a:p>
      </dgm:t>
    </dgm:pt>
    <dgm:pt modelId="{847B3104-AE5B-AE4F-875E-81FE52BBCF8F}" type="parTrans" cxnId="{1E4FE0C7-A9CB-A044-AA63-2EAC26BAAEE3}">
      <dgm:prSet/>
      <dgm:spPr/>
      <dgm:t>
        <a:bodyPr/>
        <a:lstStyle/>
        <a:p>
          <a:endParaRPr lang="es-MX"/>
        </a:p>
      </dgm:t>
    </dgm:pt>
    <dgm:pt modelId="{131123DB-2161-B741-818F-7A03F859DA4A}" type="sibTrans" cxnId="{1E4FE0C7-A9CB-A044-AA63-2EAC26BAAEE3}">
      <dgm:prSet/>
      <dgm:spPr/>
      <dgm:t>
        <a:bodyPr/>
        <a:lstStyle/>
        <a:p>
          <a:endParaRPr lang="es-MX"/>
        </a:p>
      </dgm:t>
    </dgm:pt>
    <dgm:pt modelId="{F6F6F1B8-5308-3046-980B-A7E001AD1EC2}">
      <dgm:prSet phldrT="[Texto]" custT="1"/>
      <dgm:spPr/>
      <dgm:t>
        <a:bodyPr/>
        <a:lstStyle/>
        <a:p>
          <a:r>
            <a:rPr lang="es-MX" sz="1800" b="0" dirty="0">
              <a:latin typeface="Montserrat" pitchFamily="2" charset="77"/>
            </a:rPr>
            <a:t>Egreso temporal o definitivo de niñas y niños que viven con su madre en Centros penitenciarios</a:t>
          </a:r>
        </a:p>
      </dgm:t>
    </dgm:pt>
    <dgm:pt modelId="{FE018073-11C1-9C47-A7D6-A469A44F9DC4}" type="parTrans" cxnId="{27B4D2F8-2705-144C-B8A2-43C2DE18AED2}">
      <dgm:prSet/>
      <dgm:spPr/>
      <dgm:t>
        <a:bodyPr/>
        <a:lstStyle/>
        <a:p>
          <a:endParaRPr lang="es-MX"/>
        </a:p>
      </dgm:t>
    </dgm:pt>
    <dgm:pt modelId="{5EA46AA1-A53B-9542-809E-80E3773A3149}" type="sibTrans" cxnId="{27B4D2F8-2705-144C-B8A2-43C2DE18AED2}">
      <dgm:prSet/>
      <dgm:spPr/>
      <dgm:t>
        <a:bodyPr/>
        <a:lstStyle/>
        <a:p>
          <a:endParaRPr lang="es-MX"/>
        </a:p>
      </dgm:t>
    </dgm:pt>
    <dgm:pt modelId="{4CF474E6-F42C-C840-9F21-2D5F53DA308A}" type="pres">
      <dgm:prSet presAssocID="{BFD1D721-8BCC-2045-BC4E-A0C1FF820687}" presName="diagram" presStyleCnt="0">
        <dgm:presLayoutVars>
          <dgm:dir/>
          <dgm:resizeHandles val="exact"/>
        </dgm:presLayoutVars>
      </dgm:prSet>
      <dgm:spPr/>
    </dgm:pt>
    <dgm:pt modelId="{4EFA40E6-AE6D-8943-A4B9-7BE8BF95BA4E}" type="pres">
      <dgm:prSet presAssocID="{53C187B1-E58D-F946-84BE-38DF625B9691}" presName="node" presStyleLbl="node1" presStyleIdx="0" presStyleCnt="3" custLinFactNeighborX="-10027" custLinFactNeighborY="11913">
        <dgm:presLayoutVars>
          <dgm:bulletEnabled val="1"/>
        </dgm:presLayoutVars>
      </dgm:prSet>
      <dgm:spPr/>
    </dgm:pt>
    <dgm:pt modelId="{7ABB843C-A2B2-4647-9CC3-C506B93435D2}" type="pres">
      <dgm:prSet presAssocID="{DDC39406-9B7F-3D43-BD16-58ED44FC5E38}" presName="sibTrans" presStyleCnt="0"/>
      <dgm:spPr/>
    </dgm:pt>
    <dgm:pt modelId="{63373A3F-D734-1347-BB4D-055085E3D5B6}" type="pres">
      <dgm:prSet presAssocID="{73931918-058F-4B40-B6B8-039B5A7CAE80}" presName="node" presStyleLbl="node1" presStyleIdx="1" presStyleCnt="3" custLinFactNeighborX="1463" custLinFactNeighborY="11913">
        <dgm:presLayoutVars>
          <dgm:bulletEnabled val="1"/>
        </dgm:presLayoutVars>
      </dgm:prSet>
      <dgm:spPr/>
    </dgm:pt>
    <dgm:pt modelId="{3972683E-8991-C04F-82B2-EDFA27CB4A4D}" type="pres">
      <dgm:prSet presAssocID="{131123DB-2161-B741-818F-7A03F859DA4A}" presName="sibTrans" presStyleCnt="0"/>
      <dgm:spPr/>
    </dgm:pt>
    <dgm:pt modelId="{BCA60A4D-E4C6-B545-AFB7-4921A5AE0C43}" type="pres">
      <dgm:prSet presAssocID="{F6F6F1B8-5308-3046-980B-A7E001AD1EC2}" presName="node" presStyleLbl="node1" presStyleIdx="2" presStyleCnt="3">
        <dgm:presLayoutVars>
          <dgm:bulletEnabled val="1"/>
        </dgm:presLayoutVars>
      </dgm:prSet>
      <dgm:spPr/>
    </dgm:pt>
  </dgm:ptLst>
  <dgm:cxnLst>
    <dgm:cxn modelId="{67C6E936-9427-A943-9C33-A02708F0180C}" type="presOf" srcId="{73931918-058F-4B40-B6B8-039B5A7CAE80}" destId="{63373A3F-D734-1347-BB4D-055085E3D5B6}" srcOrd="0" destOrd="0" presId="urn:microsoft.com/office/officeart/2005/8/layout/default"/>
    <dgm:cxn modelId="{E0ADBB8B-FA2C-0547-905C-141408C70D49}" type="presOf" srcId="{F6F6F1B8-5308-3046-980B-A7E001AD1EC2}" destId="{BCA60A4D-E4C6-B545-AFB7-4921A5AE0C43}" srcOrd="0" destOrd="0" presId="urn:microsoft.com/office/officeart/2005/8/layout/default"/>
    <dgm:cxn modelId="{1E4FE0C7-A9CB-A044-AA63-2EAC26BAAEE3}" srcId="{BFD1D721-8BCC-2045-BC4E-A0C1FF820687}" destId="{73931918-058F-4B40-B6B8-039B5A7CAE80}" srcOrd="1" destOrd="0" parTransId="{847B3104-AE5B-AE4F-875E-81FE52BBCF8F}" sibTransId="{131123DB-2161-B741-818F-7A03F859DA4A}"/>
    <dgm:cxn modelId="{782C27D6-49E4-6245-A7A9-71C09B138C90}" type="presOf" srcId="{53C187B1-E58D-F946-84BE-38DF625B9691}" destId="{4EFA40E6-AE6D-8943-A4B9-7BE8BF95BA4E}" srcOrd="0" destOrd="0" presId="urn:microsoft.com/office/officeart/2005/8/layout/default"/>
    <dgm:cxn modelId="{0DBE25E4-C18B-0A43-A2A4-5D8F4E04652E}" srcId="{BFD1D721-8BCC-2045-BC4E-A0C1FF820687}" destId="{53C187B1-E58D-F946-84BE-38DF625B9691}" srcOrd="0" destOrd="0" parTransId="{2E0A8B0C-1B3B-0D45-90C0-8B593C8FDA50}" sibTransId="{DDC39406-9B7F-3D43-BD16-58ED44FC5E38}"/>
    <dgm:cxn modelId="{BC60CCF1-7C6D-C64A-B793-A1CCCD999BA8}" type="presOf" srcId="{BFD1D721-8BCC-2045-BC4E-A0C1FF820687}" destId="{4CF474E6-F42C-C840-9F21-2D5F53DA308A}" srcOrd="0" destOrd="0" presId="urn:microsoft.com/office/officeart/2005/8/layout/default"/>
    <dgm:cxn modelId="{27B4D2F8-2705-144C-B8A2-43C2DE18AED2}" srcId="{BFD1D721-8BCC-2045-BC4E-A0C1FF820687}" destId="{F6F6F1B8-5308-3046-980B-A7E001AD1EC2}" srcOrd="2" destOrd="0" parTransId="{FE018073-11C1-9C47-A7D6-A469A44F9DC4}" sibTransId="{5EA46AA1-A53B-9542-809E-80E3773A3149}"/>
    <dgm:cxn modelId="{FEC97D60-5F23-2043-A7C0-D358CC4A1156}" type="presParOf" srcId="{4CF474E6-F42C-C840-9F21-2D5F53DA308A}" destId="{4EFA40E6-AE6D-8943-A4B9-7BE8BF95BA4E}" srcOrd="0" destOrd="0" presId="urn:microsoft.com/office/officeart/2005/8/layout/default"/>
    <dgm:cxn modelId="{F0C577A4-9919-A94C-A5F7-664E9A9CA809}" type="presParOf" srcId="{4CF474E6-F42C-C840-9F21-2D5F53DA308A}" destId="{7ABB843C-A2B2-4647-9CC3-C506B93435D2}" srcOrd="1" destOrd="0" presId="urn:microsoft.com/office/officeart/2005/8/layout/default"/>
    <dgm:cxn modelId="{99424887-A920-1F45-B862-397C9160131A}" type="presParOf" srcId="{4CF474E6-F42C-C840-9F21-2D5F53DA308A}" destId="{63373A3F-D734-1347-BB4D-055085E3D5B6}" srcOrd="2" destOrd="0" presId="urn:microsoft.com/office/officeart/2005/8/layout/default"/>
    <dgm:cxn modelId="{F19C845D-D734-6D4C-B4EC-DBAEB6EE70CE}" type="presParOf" srcId="{4CF474E6-F42C-C840-9F21-2D5F53DA308A}" destId="{3972683E-8991-C04F-82B2-EDFA27CB4A4D}" srcOrd="3" destOrd="0" presId="urn:microsoft.com/office/officeart/2005/8/layout/default"/>
    <dgm:cxn modelId="{850B265F-FD5B-8C46-BABE-AC4E1D3D4E77}" type="presParOf" srcId="{4CF474E6-F42C-C840-9F21-2D5F53DA308A}" destId="{BCA60A4D-E4C6-B545-AFB7-4921A5AE0C43}" srcOrd="4"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66AC990-DDC9-E948-8760-E4D5D9DFB252}" type="doc">
      <dgm:prSet loTypeId="urn:microsoft.com/office/officeart/2005/8/layout/list1" loCatId="" qsTypeId="urn:microsoft.com/office/officeart/2005/8/quickstyle/simple1" qsCatId="simple" csTypeId="urn:microsoft.com/office/officeart/2005/8/colors/colorful3" csCatId="colorful" phldr="1"/>
      <dgm:spPr/>
      <dgm:t>
        <a:bodyPr/>
        <a:lstStyle/>
        <a:p>
          <a:endParaRPr lang="es-MX"/>
        </a:p>
      </dgm:t>
    </dgm:pt>
    <dgm:pt modelId="{C29A2983-2CC5-B240-A9A5-3F2E3D631D2F}">
      <dgm:prSet phldrT="[Texto]" custT="1"/>
      <dgm:spPr/>
      <dgm:t>
        <a:bodyPr/>
        <a:lstStyle/>
        <a:p>
          <a:pPr>
            <a:buAutoNum type="arabicPeriod"/>
          </a:pPr>
          <a:r>
            <a:rPr lang="es-MX" sz="1200" dirty="0">
              <a:latin typeface="Montserrat" pitchFamily="2" charset="77"/>
            </a:rPr>
            <a:t>1. Aplicación de la Cédula de identificación de necesidades a mujeres y hombres privados de su libertad en los Centros Federales de Readaptación Social.</a:t>
          </a:r>
          <a:endParaRPr lang="es-MX" sz="1200" dirty="0"/>
        </a:p>
      </dgm:t>
    </dgm:pt>
    <dgm:pt modelId="{A9947644-8614-9C4A-95A0-B5EF3B56694E}" type="parTrans" cxnId="{3D82EB50-CAB4-8B43-98D8-EC5CD04FEBA9}">
      <dgm:prSet/>
      <dgm:spPr/>
      <dgm:t>
        <a:bodyPr/>
        <a:lstStyle/>
        <a:p>
          <a:endParaRPr lang="es-MX"/>
        </a:p>
      </dgm:t>
    </dgm:pt>
    <dgm:pt modelId="{34C5ECA7-7942-3A43-95B1-C6DB7C41A32A}" type="sibTrans" cxnId="{3D82EB50-CAB4-8B43-98D8-EC5CD04FEBA9}">
      <dgm:prSet/>
      <dgm:spPr/>
      <dgm:t>
        <a:bodyPr/>
        <a:lstStyle/>
        <a:p>
          <a:endParaRPr lang="es-MX"/>
        </a:p>
      </dgm:t>
    </dgm:pt>
    <dgm:pt modelId="{3BF9B29D-A6B5-1049-AC26-34A5D88EAE87}">
      <dgm:prSet custT="1"/>
      <dgm:spPr/>
      <dgm:t>
        <a:bodyPr/>
        <a:lstStyle/>
        <a:p>
          <a:r>
            <a:rPr lang="es-MX" sz="1400" dirty="0">
              <a:latin typeface="Montserrat" pitchFamily="2" charset="77"/>
            </a:rPr>
            <a:t>2. Vinculación y coordinación interinstitucional.</a:t>
          </a:r>
        </a:p>
      </dgm:t>
    </dgm:pt>
    <dgm:pt modelId="{1EB7F93E-E36F-E149-B5E6-7EDAA2CDF229}" type="parTrans" cxnId="{AE2014DA-8DF5-F84B-94AF-C4ADF8D4775C}">
      <dgm:prSet/>
      <dgm:spPr/>
      <dgm:t>
        <a:bodyPr/>
        <a:lstStyle/>
        <a:p>
          <a:endParaRPr lang="es-MX"/>
        </a:p>
      </dgm:t>
    </dgm:pt>
    <dgm:pt modelId="{10AF9AA0-995D-554D-A5C1-40FBDFE17B3A}" type="sibTrans" cxnId="{AE2014DA-8DF5-F84B-94AF-C4ADF8D4775C}">
      <dgm:prSet/>
      <dgm:spPr/>
      <dgm:t>
        <a:bodyPr/>
        <a:lstStyle/>
        <a:p>
          <a:endParaRPr lang="es-MX"/>
        </a:p>
      </dgm:t>
    </dgm:pt>
    <dgm:pt modelId="{520A8A3F-A85F-104F-B6D4-24EA123AB98B}">
      <dgm:prSet custT="1"/>
      <dgm:spPr/>
      <dgm:t>
        <a:bodyPr/>
        <a:lstStyle/>
        <a:p>
          <a:r>
            <a:rPr lang="es-MX" sz="1400" dirty="0">
              <a:latin typeface="Montserrat" pitchFamily="2" charset="77"/>
            </a:rPr>
            <a:t>3. Implementación de las acciones de intervención en las Entidades Federativas. </a:t>
          </a:r>
        </a:p>
      </dgm:t>
    </dgm:pt>
    <dgm:pt modelId="{D76A5210-26A5-1D47-9391-EFCE2DC60CF4}" type="parTrans" cxnId="{544CF895-0C45-3D4F-BD11-689BF87B2681}">
      <dgm:prSet/>
      <dgm:spPr/>
      <dgm:t>
        <a:bodyPr/>
        <a:lstStyle/>
        <a:p>
          <a:endParaRPr lang="es-MX"/>
        </a:p>
      </dgm:t>
    </dgm:pt>
    <dgm:pt modelId="{F03A19D7-B4F5-774F-B336-ADCD0E6ACBF9}" type="sibTrans" cxnId="{544CF895-0C45-3D4F-BD11-689BF87B2681}">
      <dgm:prSet/>
      <dgm:spPr/>
      <dgm:t>
        <a:bodyPr/>
        <a:lstStyle/>
        <a:p>
          <a:endParaRPr lang="es-MX"/>
        </a:p>
      </dgm:t>
    </dgm:pt>
    <dgm:pt modelId="{2EB5AEB6-B3D9-4541-B30F-9E29679D6EA6}">
      <dgm:prSet custT="1"/>
      <dgm:spPr/>
      <dgm:t>
        <a:bodyPr/>
        <a:lstStyle/>
        <a:p>
          <a:r>
            <a:rPr lang="es-MX" sz="1400" dirty="0">
              <a:latin typeface="Montserrat" pitchFamily="2" charset="77"/>
            </a:rPr>
            <a:t>4. Seguimiento a los avances en la atención proporcionada a los NNA. </a:t>
          </a:r>
        </a:p>
      </dgm:t>
    </dgm:pt>
    <dgm:pt modelId="{EE1F4C41-DCB5-5041-AE01-7EF672A1D1F2}" type="parTrans" cxnId="{470382B2-A535-524B-A9B7-5FE8EE84695F}">
      <dgm:prSet/>
      <dgm:spPr/>
      <dgm:t>
        <a:bodyPr/>
        <a:lstStyle/>
        <a:p>
          <a:endParaRPr lang="es-MX"/>
        </a:p>
      </dgm:t>
    </dgm:pt>
    <dgm:pt modelId="{02A7B2AF-9B52-0240-A530-C5CEBA116D0F}" type="sibTrans" cxnId="{470382B2-A535-524B-A9B7-5FE8EE84695F}">
      <dgm:prSet/>
      <dgm:spPr/>
      <dgm:t>
        <a:bodyPr/>
        <a:lstStyle/>
        <a:p>
          <a:endParaRPr lang="es-MX"/>
        </a:p>
      </dgm:t>
    </dgm:pt>
    <dgm:pt modelId="{43D7CEE9-0CD0-514A-B961-34D7BCC98052}">
      <dgm:prSet custT="1"/>
      <dgm:spPr/>
      <dgm:t>
        <a:bodyPr/>
        <a:lstStyle/>
        <a:p>
          <a:r>
            <a:rPr lang="es-MX" sz="1400" dirty="0">
              <a:latin typeface="Montserrat" pitchFamily="2" charset="77"/>
            </a:rPr>
            <a:t>5. Evaluación de la atención a NNA. </a:t>
          </a:r>
        </a:p>
      </dgm:t>
    </dgm:pt>
    <dgm:pt modelId="{E61703A9-FE7A-4B40-8F6F-4EE6EE6541E5}" type="parTrans" cxnId="{23C85693-A53A-A146-ABF7-A750A9FB20BE}">
      <dgm:prSet/>
      <dgm:spPr/>
      <dgm:t>
        <a:bodyPr/>
        <a:lstStyle/>
        <a:p>
          <a:endParaRPr lang="es-MX"/>
        </a:p>
      </dgm:t>
    </dgm:pt>
    <dgm:pt modelId="{01F9CACA-4E9E-8742-96F2-35A8D68AE905}" type="sibTrans" cxnId="{23C85693-A53A-A146-ABF7-A750A9FB20BE}">
      <dgm:prSet/>
      <dgm:spPr/>
      <dgm:t>
        <a:bodyPr/>
        <a:lstStyle/>
        <a:p>
          <a:endParaRPr lang="es-MX"/>
        </a:p>
      </dgm:t>
    </dgm:pt>
    <dgm:pt modelId="{305059D9-A79E-CF43-AF83-B99586A607F6}" type="pres">
      <dgm:prSet presAssocID="{066AC990-DDC9-E948-8760-E4D5D9DFB252}" presName="linear" presStyleCnt="0">
        <dgm:presLayoutVars>
          <dgm:dir/>
          <dgm:animLvl val="lvl"/>
          <dgm:resizeHandles val="exact"/>
        </dgm:presLayoutVars>
      </dgm:prSet>
      <dgm:spPr/>
    </dgm:pt>
    <dgm:pt modelId="{753C6876-4439-7B40-886F-FD65818B4295}" type="pres">
      <dgm:prSet presAssocID="{C29A2983-2CC5-B240-A9A5-3F2E3D631D2F}" presName="parentLin" presStyleCnt="0"/>
      <dgm:spPr/>
    </dgm:pt>
    <dgm:pt modelId="{87CEA2FE-E486-2B49-BE9B-9CB588C5B083}" type="pres">
      <dgm:prSet presAssocID="{C29A2983-2CC5-B240-A9A5-3F2E3D631D2F}" presName="parentLeftMargin" presStyleLbl="node1" presStyleIdx="0" presStyleCnt="5"/>
      <dgm:spPr/>
    </dgm:pt>
    <dgm:pt modelId="{DF21B3FF-3743-9E4D-A490-39B017993023}" type="pres">
      <dgm:prSet presAssocID="{C29A2983-2CC5-B240-A9A5-3F2E3D631D2F}" presName="parentText" presStyleLbl="node1" presStyleIdx="0" presStyleCnt="5" custScaleX="110592" custScaleY="139620">
        <dgm:presLayoutVars>
          <dgm:chMax val="0"/>
          <dgm:bulletEnabled val="1"/>
        </dgm:presLayoutVars>
      </dgm:prSet>
      <dgm:spPr/>
    </dgm:pt>
    <dgm:pt modelId="{E6FEBF4A-6C16-EE46-AB98-EDF89B42BBDE}" type="pres">
      <dgm:prSet presAssocID="{C29A2983-2CC5-B240-A9A5-3F2E3D631D2F}" presName="negativeSpace" presStyleCnt="0"/>
      <dgm:spPr/>
    </dgm:pt>
    <dgm:pt modelId="{91483D0D-AEAF-3941-8011-C89F411EEBC4}" type="pres">
      <dgm:prSet presAssocID="{C29A2983-2CC5-B240-A9A5-3F2E3D631D2F}" presName="childText" presStyleLbl="conFgAcc1" presStyleIdx="0" presStyleCnt="5">
        <dgm:presLayoutVars>
          <dgm:bulletEnabled val="1"/>
        </dgm:presLayoutVars>
      </dgm:prSet>
      <dgm:spPr/>
    </dgm:pt>
    <dgm:pt modelId="{7A4F35D1-9C40-7B45-A8AD-B205ABE31D4D}" type="pres">
      <dgm:prSet presAssocID="{34C5ECA7-7942-3A43-95B1-C6DB7C41A32A}" presName="spaceBetweenRectangles" presStyleCnt="0"/>
      <dgm:spPr/>
    </dgm:pt>
    <dgm:pt modelId="{D6791E2F-AFF0-1D48-B679-0387B872BB2C}" type="pres">
      <dgm:prSet presAssocID="{3BF9B29D-A6B5-1049-AC26-34A5D88EAE87}" presName="parentLin" presStyleCnt="0"/>
      <dgm:spPr/>
    </dgm:pt>
    <dgm:pt modelId="{649391D0-74B0-684A-836B-2F30BF3285C3}" type="pres">
      <dgm:prSet presAssocID="{3BF9B29D-A6B5-1049-AC26-34A5D88EAE87}" presName="parentLeftMargin" presStyleLbl="node1" presStyleIdx="0" presStyleCnt="5"/>
      <dgm:spPr/>
    </dgm:pt>
    <dgm:pt modelId="{804DAF50-1BF8-2E4D-9917-1A505A70E022}" type="pres">
      <dgm:prSet presAssocID="{3BF9B29D-A6B5-1049-AC26-34A5D88EAE87}" presName="parentText" presStyleLbl="node1" presStyleIdx="1" presStyleCnt="5" custScaleX="110592" custScaleY="139620">
        <dgm:presLayoutVars>
          <dgm:chMax val="0"/>
          <dgm:bulletEnabled val="1"/>
        </dgm:presLayoutVars>
      </dgm:prSet>
      <dgm:spPr/>
    </dgm:pt>
    <dgm:pt modelId="{6A8E5251-DB43-124D-B420-D146489CAA8C}" type="pres">
      <dgm:prSet presAssocID="{3BF9B29D-A6B5-1049-AC26-34A5D88EAE87}" presName="negativeSpace" presStyleCnt="0"/>
      <dgm:spPr/>
    </dgm:pt>
    <dgm:pt modelId="{AB91A4F9-C6D2-934E-95D9-F4B9931E189C}" type="pres">
      <dgm:prSet presAssocID="{3BF9B29D-A6B5-1049-AC26-34A5D88EAE87}" presName="childText" presStyleLbl="conFgAcc1" presStyleIdx="1" presStyleCnt="5">
        <dgm:presLayoutVars>
          <dgm:bulletEnabled val="1"/>
        </dgm:presLayoutVars>
      </dgm:prSet>
      <dgm:spPr/>
    </dgm:pt>
    <dgm:pt modelId="{D2E4AD2A-5B47-4047-A105-EF31D1343FC9}" type="pres">
      <dgm:prSet presAssocID="{10AF9AA0-995D-554D-A5C1-40FBDFE17B3A}" presName="spaceBetweenRectangles" presStyleCnt="0"/>
      <dgm:spPr/>
    </dgm:pt>
    <dgm:pt modelId="{C572A597-5195-F940-B1E1-3F1A7EFF4034}" type="pres">
      <dgm:prSet presAssocID="{520A8A3F-A85F-104F-B6D4-24EA123AB98B}" presName="parentLin" presStyleCnt="0"/>
      <dgm:spPr/>
    </dgm:pt>
    <dgm:pt modelId="{756A00C9-506B-DE44-901E-184D4E72189C}" type="pres">
      <dgm:prSet presAssocID="{520A8A3F-A85F-104F-B6D4-24EA123AB98B}" presName="parentLeftMargin" presStyleLbl="node1" presStyleIdx="1" presStyleCnt="5"/>
      <dgm:spPr/>
    </dgm:pt>
    <dgm:pt modelId="{EE5480B9-5C87-4B4B-A61B-3FEF72EEF489}" type="pres">
      <dgm:prSet presAssocID="{520A8A3F-A85F-104F-B6D4-24EA123AB98B}" presName="parentText" presStyleLbl="node1" presStyleIdx="2" presStyleCnt="5" custScaleX="110592" custScaleY="139620">
        <dgm:presLayoutVars>
          <dgm:chMax val="0"/>
          <dgm:bulletEnabled val="1"/>
        </dgm:presLayoutVars>
      </dgm:prSet>
      <dgm:spPr/>
    </dgm:pt>
    <dgm:pt modelId="{C8739737-11FC-934F-9E4F-EED1C29B2F43}" type="pres">
      <dgm:prSet presAssocID="{520A8A3F-A85F-104F-B6D4-24EA123AB98B}" presName="negativeSpace" presStyleCnt="0"/>
      <dgm:spPr/>
    </dgm:pt>
    <dgm:pt modelId="{1D916A68-C957-7F45-8284-40697B09F027}" type="pres">
      <dgm:prSet presAssocID="{520A8A3F-A85F-104F-B6D4-24EA123AB98B}" presName="childText" presStyleLbl="conFgAcc1" presStyleIdx="2" presStyleCnt="5">
        <dgm:presLayoutVars>
          <dgm:bulletEnabled val="1"/>
        </dgm:presLayoutVars>
      </dgm:prSet>
      <dgm:spPr/>
    </dgm:pt>
    <dgm:pt modelId="{D29BE51E-43BA-2D44-B058-9A1BB8869A35}" type="pres">
      <dgm:prSet presAssocID="{F03A19D7-B4F5-774F-B336-ADCD0E6ACBF9}" presName="spaceBetweenRectangles" presStyleCnt="0"/>
      <dgm:spPr/>
    </dgm:pt>
    <dgm:pt modelId="{467CE6C9-CE81-A341-8817-062F59A0EB8B}" type="pres">
      <dgm:prSet presAssocID="{2EB5AEB6-B3D9-4541-B30F-9E29679D6EA6}" presName="parentLin" presStyleCnt="0"/>
      <dgm:spPr/>
    </dgm:pt>
    <dgm:pt modelId="{753F0C78-C9B9-A94C-8334-7FC8FC2D280C}" type="pres">
      <dgm:prSet presAssocID="{2EB5AEB6-B3D9-4541-B30F-9E29679D6EA6}" presName="parentLeftMargin" presStyleLbl="node1" presStyleIdx="2" presStyleCnt="5"/>
      <dgm:spPr/>
    </dgm:pt>
    <dgm:pt modelId="{6B5C48E8-7272-AC41-B747-C1C9274764AD}" type="pres">
      <dgm:prSet presAssocID="{2EB5AEB6-B3D9-4541-B30F-9E29679D6EA6}" presName="parentText" presStyleLbl="node1" presStyleIdx="3" presStyleCnt="5" custScaleX="110592" custScaleY="139620">
        <dgm:presLayoutVars>
          <dgm:chMax val="0"/>
          <dgm:bulletEnabled val="1"/>
        </dgm:presLayoutVars>
      </dgm:prSet>
      <dgm:spPr/>
    </dgm:pt>
    <dgm:pt modelId="{9F03C395-E6F2-6145-BF2D-00CED79907E3}" type="pres">
      <dgm:prSet presAssocID="{2EB5AEB6-B3D9-4541-B30F-9E29679D6EA6}" presName="negativeSpace" presStyleCnt="0"/>
      <dgm:spPr/>
    </dgm:pt>
    <dgm:pt modelId="{795C6374-B310-1140-9362-F61A52788C5F}" type="pres">
      <dgm:prSet presAssocID="{2EB5AEB6-B3D9-4541-B30F-9E29679D6EA6}" presName="childText" presStyleLbl="conFgAcc1" presStyleIdx="3" presStyleCnt="5">
        <dgm:presLayoutVars>
          <dgm:bulletEnabled val="1"/>
        </dgm:presLayoutVars>
      </dgm:prSet>
      <dgm:spPr/>
    </dgm:pt>
    <dgm:pt modelId="{1473B4F7-D38E-B446-A9C3-F37EBC71FFB9}" type="pres">
      <dgm:prSet presAssocID="{02A7B2AF-9B52-0240-A530-C5CEBA116D0F}" presName="spaceBetweenRectangles" presStyleCnt="0"/>
      <dgm:spPr/>
    </dgm:pt>
    <dgm:pt modelId="{CD42A7B0-1B53-5D47-8724-3B44C3B65682}" type="pres">
      <dgm:prSet presAssocID="{43D7CEE9-0CD0-514A-B961-34D7BCC98052}" presName="parentLin" presStyleCnt="0"/>
      <dgm:spPr/>
    </dgm:pt>
    <dgm:pt modelId="{49FAFDF4-9EA1-534E-BA3C-D174E9799EBA}" type="pres">
      <dgm:prSet presAssocID="{43D7CEE9-0CD0-514A-B961-34D7BCC98052}" presName="parentLeftMargin" presStyleLbl="node1" presStyleIdx="3" presStyleCnt="5"/>
      <dgm:spPr/>
    </dgm:pt>
    <dgm:pt modelId="{5CC4CD2A-4240-8649-B21A-BB2F91EEA795}" type="pres">
      <dgm:prSet presAssocID="{43D7CEE9-0CD0-514A-B961-34D7BCC98052}" presName="parentText" presStyleLbl="node1" presStyleIdx="4" presStyleCnt="5" custScaleX="110592" custScaleY="139620">
        <dgm:presLayoutVars>
          <dgm:chMax val="0"/>
          <dgm:bulletEnabled val="1"/>
        </dgm:presLayoutVars>
      </dgm:prSet>
      <dgm:spPr/>
    </dgm:pt>
    <dgm:pt modelId="{B6802995-E6B4-2E46-BA19-477242A68A3A}" type="pres">
      <dgm:prSet presAssocID="{43D7CEE9-0CD0-514A-B961-34D7BCC98052}" presName="negativeSpace" presStyleCnt="0"/>
      <dgm:spPr/>
    </dgm:pt>
    <dgm:pt modelId="{9D647B25-86D4-0045-B6DF-605BC3D69D5A}" type="pres">
      <dgm:prSet presAssocID="{43D7CEE9-0CD0-514A-B961-34D7BCC98052}" presName="childText" presStyleLbl="conFgAcc1" presStyleIdx="4" presStyleCnt="5">
        <dgm:presLayoutVars>
          <dgm:bulletEnabled val="1"/>
        </dgm:presLayoutVars>
      </dgm:prSet>
      <dgm:spPr/>
    </dgm:pt>
  </dgm:ptLst>
  <dgm:cxnLst>
    <dgm:cxn modelId="{082C3625-C1B7-E449-A375-373C4B2475CB}" type="presOf" srcId="{2EB5AEB6-B3D9-4541-B30F-9E29679D6EA6}" destId="{6B5C48E8-7272-AC41-B747-C1C9274764AD}" srcOrd="1" destOrd="0" presId="urn:microsoft.com/office/officeart/2005/8/layout/list1"/>
    <dgm:cxn modelId="{9B1AAD2A-3158-8242-980B-5AE2442BCA2A}" type="presOf" srcId="{066AC990-DDC9-E948-8760-E4D5D9DFB252}" destId="{305059D9-A79E-CF43-AF83-B99586A607F6}" srcOrd="0" destOrd="0" presId="urn:microsoft.com/office/officeart/2005/8/layout/list1"/>
    <dgm:cxn modelId="{AF5B8A65-55C9-8A45-9287-A09EDF754DA1}" type="presOf" srcId="{3BF9B29D-A6B5-1049-AC26-34A5D88EAE87}" destId="{649391D0-74B0-684A-836B-2F30BF3285C3}" srcOrd="0" destOrd="0" presId="urn:microsoft.com/office/officeart/2005/8/layout/list1"/>
    <dgm:cxn modelId="{A1CFC04C-F644-7349-A0DD-1498A0897341}" type="presOf" srcId="{2EB5AEB6-B3D9-4541-B30F-9E29679D6EA6}" destId="{753F0C78-C9B9-A94C-8334-7FC8FC2D280C}" srcOrd="0" destOrd="0" presId="urn:microsoft.com/office/officeart/2005/8/layout/list1"/>
    <dgm:cxn modelId="{3D82EB50-CAB4-8B43-98D8-EC5CD04FEBA9}" srcId="{066AC990-DDC9-E948-8760-E4D5D9DFB252}" destId="{C29A2983-2CC5-B240-A9A5-3F2E3D631D2F}" srcOrd="0" destOrd="0" parTransId="{A9947644-8614-9C4A-95A0-B5EF3B56694E}" sibTransId="{34C5ECA7-7942-3A43-95B1-C6DB7C41A32A}"/>
    <dgm:cxn modelId="{4C423551-DBA6-144E-9F70-CF96E4444DA3}" type="presOf" srcId="{43D7CEE9-0CD0-514A-B961-34D7BCC98052}" destId="{5CC4CD2A-4240-8649-B21A-BB2F91EEA795}" srcOrd="1" destOrd="0" presId="urn:microsoft.com/office/officeart/2005/8/layout/list1"/>
    <dgm:cxn modelId="{7F48128D-2D9D-2448-A5AB-506F0C512CED}" type="presOf" srcId="{C29A2983-2CC5-B240-A9A5-3F2E3D631D2F}" destId="{87CEA2FE-E486-2B49-BE9B-9CB588C5B083}" srcOrd="0" destOrd="0" presId="urn:microsoft.com/office/officeart/2005/8/layout/list1"/>
    <dgm:cxn modelId="{23C85693-A53A-A146-ABF7-A750A9FB20BE}" srcId="{066AC990-DDC9-E948-8760-E4D5D9DFB252}" destId="{43D7CEE9-0CD0-514A-B961-34D7BCC98052}" srcOrd="4" destOrd="0" parTransId="{E61703A9-FE7A-4B40-8F6F-4EE6EE6541E5}" sibTransId="{01F9CACA-4E9E-8742-96F2-35A8D68AE905}"/>
    <dgm:cxn modelId="{544CF895-0C45-3D4F-BD11-689BF87B2681}" srcId="{066AC990-DDC9-E948-8760-E4D5D9DFB252}" destId="{520A8A3F-A85F-104F-B6D4-24EA123AB98B}" srcOrd="2" destOrd="0" parTransId="{D76A5210-26A5-1D47-9391-EFCE2DC60CF4}" sibTransId="{F03A19D7-B4F5-774F-B336-ADCD0E6ACBF9}"/>
    <dgm:cxn modelId="{81684BAE-49A5-6E4C-B6CD-6B6A8E8B6D38}" type="presOf" srcId="{43D7CEE9-0CD0-514A-B961-34D7BCC98052}" destId="{49FAFDF4-9EA1-534E-BA3C-D174E9799EBA}" srcOrd="0" destOrd="0" presId="urn:microsoft.com/office/officeart/2005/8/layout/list1"/>
    <dgm:cxn modelId="{470382B2-A535-524B-A9B7-5FE8EE84695F}" srcId="{066AC990-DDC9-E948-8760-E4D5D9DFB252}" destId="{2EB5AEB6-B3D9-4541-B30F-9E29679D6EA6}" srcOrd="3" destOrd="0" parTransId="{EE1F4C41-DCB5-5041-AE01-7EF672A1D1F2}" sibTransId="{02A7B2AF-9B52-0240-A530-C5CEBA116D0F}"/>
    <dgm:cxn modelId="{52A7C9D1-6AC6-6343-8ADA-A50A662BE593}" type="presOf" srcId="{3BF9B29D-A6B5-1049-AC26-34A5D88EAE87}" destId="{804DAF50-1BF8-2E4D-9917-1A505A70E022}" srcOrd="1" destOrd="0" presId="urn:microsoft.com/office/officeart/2005/8/layout/list1"/>
    <dgm:cxn modelId="{AE2014DA-8DF5-F84B-94AF-C4ADF8D4775C}" srcId="{066AC990-DDC9-E948-8760-E4D5D9DFB252}" destId="{3BF9B29D-A6B5-1049-AC26-34A5D88EAE87}" srcOrd="1" destOrd="0" parTransId="{1EB7F93E-E36F-E149-B5E6-7EDAA2CDF229}" sibTransId="{10AF9AA0-995D-554D-A5C1-40FBDFE17B3A}"/>
    <dgm:cxn modelId="{162579E1-A798-7945-AF8F-B001617047AA}" type="presOf" srcId="{C29A2983-2CC5-B240-A9A5-3F2E3D631D2F}" destId="{DF21B3FF-3743-9E4D-A490-39B017993023}" srcOrd="1" destOrd="0" presId="urn:microsoft.com/office/officeart/2005/8/layout/list1"/>
    <dgm:cxn modelId="{3F73E7EE-C743-D442-9C78-6A09D70076E8}" type="presOf" srcId="{520A8A3F-A85F-104F-B6D4-24EA123AB98B}" destId="{756A00C9-506B-DE44-901E-184D4E72189C}" srcOrd="0" destOrd="0" presId="urn:microsoft.com/office/officeart/2005/8/layout/list1"/>
    <dgm:cxn modelId="{41390CFF-444C-FE45-BDD2-C47ACC501144}" type="presOf" srcId="{520A8A3F-A85F-104F-B6D4-24EA123AB98B}" destId="{EE5480B9-5C87-4B4B-A61B-3FEF72EEF489}" srcOrd="1" destOrd="0" presId="urn:microsoft.com/office/officeart/2005/8/layout/list1"/>
    <dgm:cxn modelId="{692456BA-7F09-4648-9E72-E91C987BFE7B}" type="presParOf" srcId="{305059D9-A79E-CF43-AF83-B99586A607F6}" destId="{753C6876-4439-7B40-886F-FD65818B4295}" srcOrd="0" destOrd="0" presId="urn:microsoft.com/office/officeart/2005/8/layout/list1"/>
    <dgm:cxn modelId="{07D51AEB-D439-5D41-8E9E-CB1543F48BE2}" type="presParOf" srcId="{753C6876-4439-7B40-886F-FD65818B4295}" destId="{87CEA2FE-E486-2B49-BE9B-9CB588C5B083}" srcOrd="0" destOrd="0" presId="urn:microsoft.com/office/officeart/2005/8/layout/list1"/>
    <dgm:cxn modelId="{600069C6-F6D3-E044-9CF2-F1C27E320A8D}" type="presParOf" srcId="{753C6876-4439-7B40-886F-FD65818B4295}" destId="{DF21B3FF-3743-9E4D-A490-39B017993023}" srcOrd="1" destOrd="0" presId="urn:microsoft.com/office/officeart/2005/8/layout/list1"/>
    <dgm:cxn modelId="{627BE19F-0408-C845-AE35-8AB06C25643D}" type="presParOf" srcId="{305059D9-A79E-CF43-AF83-B99586A607F6}" destId="{E6FEBF4A-6C16-EE46-AB98-EDF89B42BBDE}" srcOrd="1" destOrd="0" presId="urn:microsoft.com/office/officeart/2005/8/layout/list1"/>
    <dgm:cxn modelId="{718F0F1B-7EF8-CC4A-9607-D7CF69C653CE}" type="presParOf" srcId="{305059D9-A79E-CF43-AF83-B99586A607F6}" destId="{91483D0D-AEAF-3941-8011-C89F411EEBC4}" srcOrd="2" destOrd="0" presId="urn:microsoft.com/office/officeart/2005/8/layout/list1"/>
    <dgm:cxn modelId="{C96DEA73-33FA-934D-A9E1-0A1EA3DA1FE0}" type="presParOf" srcId="{305059D9-A79E-CF43-AF83-B99586A607F6}" destId="{7A4F35D1-9C40-7B45-A8AD-B205ABE31D4D}" srcOrd="3" destOrd="0" presId="urn:microsoft.com/office/officeart/2005/8/layout/list1"/>
    <dgm:cxn modelId="{1D191240-09CE-2449-A4A0-C51781AA8DE8}" type="presParOf" srcId="{305059D9-A79E-CF43-AF83-B99586A607F6}" destId="{D6791E2F-AFF0-1D48-B679-0387B872BB2C}" srcOrd="4" destOrd="0" presId="urn:microsoft.com/office/officeart/2005/8/layout/list1"/>
    <dgm:cxn modelId="{2376830E-855C-3E47-928A-113917C68CDD}" type="presParOf" srcId="{D6791E2F-AFF0-1D48-B679-0387B872BB2C}" destId="{649391D0-74B0-684A-836B-2F30BF3285C3}" srcOrd="0" destOrd="0" presId="urn:microsoft.com/office/officeart/2005/8/layout/list1"/>
    <dgm:cxn modelId="{7E8071AE-E998-C348-A6C5-D3F643B2FFAB}" type="presParOf" srcId="{D6791E2F-AFF0-1D48-B679-0387B872BB2C}" destId="{804DAF50-1BF8-2E4D-9917-1A505A70E022}" srcOrd="1" destOrd="0" presId="urn:microsoft.com/office/officeart/2005/8/layout/list1"/>
    <dgm:cxn modelId="{E5B0AA8D-F8B2-9A40-B246-F081699C3C57}" type="presParOf" srcId="{305059D9-A79E-CF43-AF83-B99586A607F6}" destId="{6A8E5251-DB43-124D-B420-D146489CAA8C}" srcOrd="5" destOrd="0" presId="urn:microsoft.com/office/officeart/2005/8/layout/list1"/>
    <dgm:cxn modelId="{976393CA-4644-A945-8994-3AB294B87495}" type="presParOf" srcId="{305059D9-A79E-CF43-AF83-B99586A607F6}" destId="{AB91A4F9-C6D2-934E-95D9-F4B9931E189C}" srcOrd="6" destOrd="0" presId="urn:microsoft.com/office/officeart/2005/8/layout/list1"/>
    <dgm:cxn modelId="{2128FD2D-9424-9E4D-AAA7-AF41D484A8E3}" type="presParOf" srcId="{305059D9-A79E-CF43-AF83-B99586A607F6}" destId="{D2E4AD2A-5B47-4047-A105-EF31D1343FC9}" srcOrd="7" destOrd="0" presId="urn:microsoft.com/office/officeart/2005/8/layout/list1"/>
    <dgm:cxn modelId="{5358020D-B885-594F-B011-242E3A6C596A}" type="presParOf" srcId="{305059D9-A79E-CF43-AF83-B99586A607F6}" destId="{C572A597-5195-F940-B1E1-3F1A7EFF4034}" srcOrd="8" destOrd="0" presId="urn:microsoft.com/office/officeart/2005/8/layout/list1"/>
    <dgm:cxn modelId="{05E262D7-AC1B-7147-8D77-281CBE2CC9E8}" type="presParOf" srcId="{C572A597-5195-F940-B1E1-3F1A7EFF4034}" destId="{756A00C9-506B-DE44-901E-184D4E72189C}" srcOrd="0" destOrd="0" presId="urn:microsoft.com/office/officeart/2005/8/layout/list1"/>
    <dgm:cxn modelId="{D8D5ADD1-A4EF-3F4E-8F75-45DF6927C673}" type="presParOf" srcId="{C572A597-5195-F940-B1E1-3F1A7EFF4034}" destId="{EE5480B9-5C87-4B4B-A61B-3FEF72EEF489}" srcOrd="1" destOrd="0" presId="urn:microsoft.com/office/officeart/2005/8/layout/list1"/>
    <dgm:cxn modelId="{5DE3F5FE-0372-B94F-92B1-73E3723C50E2}" type="presParOf" srcId="{305059D9-A79E-CF43-AF83-B99586A607F6}" destId="{C8739737-11FC-934F-9E4F-EED1C29B2F43}" srcOrd="9" destOrd="0" presId="urn:microsoft.com/office/officeart/2005/8/layout/list1"/>
    <dgm:cxn modelId="{1A9C232C-1411-C444-8E38-966C3F7FC31E}" type="presParOf" srcId="{305059D9-A79E-CF43-AF83-B99586A607F6}" destId="{1D916A68-C957-7F45-8284-40697B09F027}" srcOrd="10" destOrd="0" presId="urn:microsoft.com/office/officeart/2005/8/layout/list1"/>
    <dgm:cxn modelId="{D974DC47-DEF2-6548-A892-893884A68E35}" type="presParOf" srcId="{305059D9-A79E-CF43-AF83-B99586A607F6}" destId="{D29BE51E-43BA-2D44-B058-9A1BB8869A35}" srcOrd="11" destOrd="0" presId="urn:microsoft.com/office/officeart/2005/8/layout/list1"/>
    <dgm:cxn modelId="{88993F87-74BF-1349-A296-BFC1B93F655E}" type="presParOf" srcId="{305059D9-A79E-CF43-AF83-B99586A607F6}" destId="{467CE6C9-CE81-A341-8817-062F59A0EB8B}" srcOrd="12" destOrd="0" presId="urn:microsoft.com/office/officeart/2005/8/layout/list1"/>
    <dgm:cxn modelId="{C89D85B9-D692-D748-AEB8-05EC17D2B1B8}" type="presParOf" srcId="{467CE6C9-CE81-A341-8817-062F59A0EB8B}" destId="{753F0C78-C9B9-A94C-8334-7FC8FC2D280C}" srcOrd="0" destOrd="0" presId="urn:microsoft.com/office/officeart/2005/8/layout/list1"/>
    <dgm:cxn modelId="{15B15066-1D9E-3142-B8F3-929DAD25E6D8}" type="presParOf" srcId="{467CE6C9-CE81-A341-8817-062F59A0EB8B}" destId="{6B5C48E8-7272-AC41-B747-C1C9274764AD}" srcOrd="1" destOrd="0" presId="urn:microsoft.com/office/officeart/2005/8/layout/list1"/>
    <dgm:cxn modelId="{E07B8C64-3D11-B94B-A5D4-5D8711F6BC3F}" type="presParOf" srcId="{305059D9-A79E-CF43-AF83-B99586A607F6}" destId="{9F03C395-E6F2-6145-BF2D-00CED79907E3}" srcOrd="13" destOrd="0" presId="urn:microsoft.com/office/officeart/2005/8/layout/list1"/>
    <dgm:cxn modelId="{76686E72-523E-9A4D-AD2F-EC926D884950}" type="presParOf" srcId="{305059D9-A79E-CF43-AF83-B99586A607F6}" destId="{795C6374-B310-1140-9362-F61A52788C5F}" srcOrd="14" destOrd="0" presId="urn:microsoft.com/office/officeart/2005/8/layout/list1"/>
    <dgm:cxn modelId="{2B8EAEEE-BC49-FF4A-99FB-3544FEA858F8}" type="presParOf" srcId="{305059D9-A79E-CF43-AF83-B99586A607F6}" destId="{1473B4F7-D38E-B446-A9C3-F37EBC71FFB9}" srcOrd="15" destOrd="0" presId="urn:microsoft.com/office/officeart/2005/8/layout/list1"/>
    <dgm:cxn modelId="{672FB204-1358-0C49-960B-7C6E5FF4963B}" type="presParOf" srcId="{305059D9-A79E-CF43-AF83-B99586A607F6}" destId="{CD42A7B0-1B53-5D47-8724-3B44C3B65682}" srcOrd="16" destOrd="0" presId="urn:microsoft.com/office/officeart/2005/8/layout/list1"/>
    <dgm:cxn modelId="{5785F0C7-0F82-9147-8B4F-BA91E3D29F5D}" type="presParOf" srcId="{CD42A7B0-1B53-5D47-8724-3B44C3B65682}" destId="{49FAFDF4-9EA1-534E-BA3C-D174E9799EBA}" srcOrd="0" destOrd="0" presId="urn:microsoft.com/office/officeart/2005/8/layout/list1"/>
    <dgm:cxn modelId="{EBA7B314-3C8C-E24F-83AF-D6C35080641E}" type="presParOf" srcId="{CD42A7B0-1B53-5D47-8724-3B44C3B65682}" destId="{5CC4CD2A-4240-8649-B21A-BB2F91EEA795}" srcOrd="1" destOrd="0" presId="urn:microsoft.com/office/officeart/2005/8/layout/list1"/>
    <dgm:cxn modelId="{C123DD2B-7864-7B4A-B6E6-19B0FF28AAB1}" type="presParOf" srcId="{305059D9-A79E-CF43-AF83-B99586A607F6}" destId="{B6802995-E6B4-2E46-BA19-477242A68A3A}" srcOrd="17" destOrd="0" presId="urn:microsoft.com/office/officeart/2005/8/layout/list1"/>
    <dgm:cxn modelId="{E96A634F-2A64-B749-AED6-4E1ACD5463F4}" type="presParOf" srcId="{305059D9-A79E-CF43-AF83-B99586A607F6}" destId="{9D647B25-86D4-0045-B6DF-605BC3D69D5A}" srcOrd="18"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FA40E6-AE6D-8943-A4B9-7BE8BF95BA4E}">
      <dsp:nvSpPr>
        <dsp:cNvPr id="0" name=""/>
        <dsp:cNvSpPr/>
      </dsp:nvSpPr>
      <dsp:spPr>
        <a:xfrm>
          <a:off x="929905" y="204514"/>
          <a:ext cx="2840589" cy="170435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MX" sz="1800" b="0" kern="1200" dirty="0">
              <a:latin typeface="Montserrat" pitchFamily="2" charset="77"/>
            </a:rPr>
            <a:t>Ingreso de niñas y niños para que vivan con sus madres en Centros Penitenciarios </a:t>
          </a:r>
        </a:p>
      </dsp:txBody>
      <dsp:txXfrm>
        <a:off x="929905" y="204514"/>
        <a:ext cx="2840589" cy="1704353"/>
      </dsp:txXfrm>
    </dsp:sp>
    <dsp:sp modelId="{63373A3F-D734-1347-BB4D-055085E3D5B6}">
      <dsp:nvSpPr>
        <dsp:cNvPr id="0" name=""/>
        <dsp:cNvSpPr/>
      </dsp:nvSpPr>
      <dsp:spPr>
        <a:xfrm>
          <a:off x="4380937" y="204514"/>
          <a:ext cx="2840589" cy="1704353"/>
        </a:xfrm>
        <a:prstGeom prst="rect">
          <a:avLst/>
        </a:prstGeom>
        <a:solidFill>
          <a:schemeClr val="accent3">
            <a:hueOff val="1355300"/>
            <a:satOff val="50000"/>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MX" sz="1800" b="0" kern="1200" dirty="0">
              <a:latin typeface="Montserrat" pitchFamily="2" charset="77"/>
            </a:rPr>
            <a:t>Permanencia de niñas y niños que viven con sus madres en Centros Penitenciarios </a:t>
          </a:r>
        </a:p>
      </dsp:txBody>
      <dsp:txXfrm>
        <a:off x="4380937" y="204514"/>
        <a:ext cx="2840589" cy="1704353"/>
      </dsp:txXfrm>
    </dsp:sp>
    <dsp:sp modelId="{BCA60A4D-E4C6-B545-AFB7-4921A5AE0C43}">
      <dsp:nvSpPr>
        <dsp:cNvPr id="0" name=""/>
        <dsp:cNvSpPr/>
      </dsp:nvSpPr>
      <dsp:spPr>
        <a:xfrm>
          <a:off x="2777055" y="1989886"/>
          <a:ext cx="2840589" cy="1704353"/>
        </a:xfrm>
        <a:prstGeom prst="rect">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MX" sz="1800" b="0" kern="1200" dirty="0">
              <a:latin typeface="Montserrat" pitchFamily="2" charset="77"/>
            </a:rPr>
            <a:t>Egreso temporal o definitivo de niñas y niños que viven con su madre en Centros penitenciarios</a:t>
          </a:r>
        </a:p>
      </dsp:txBody>
      <dsp:txXfrm>
        <a:off x="2777055" y="1989886"/>
        <a:ext cx="2840589" cy="17043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483D0D-AEAF-3941-8011-C89F411EEBC4}">
      <dsp:nvSpPr>
        <dsp:cNvPr id="0" name=""/>
        <dsp:cNvSpPr/>
      </dsp:nvSpPr>
      <dsp:spPr>
        <a:xfrm>
          <a:off x="0" y="485243"/>
          <a:ext cx="6680200" cy="3780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F21B3FF-3743-9E4D-A490-39B017993023}">
      <dsp:nvSpPr>
        <dsp:cNvPr id="0" name=""/>
        <dsp:cNvSpPr/>
      </dsp:nvSpPr>
      <dsp:spPr>
        <a:xfrm>
          <a:off x="334010" y="88406"/>
          <a:ext cx="5171436" cy="618237"/>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6747" tIns="0" rIns="176747" bIns="0" numCol="1" spcCol="1270" anchor="ctr" anchorCtr="0">
          <a:noAutofit/>
        </a:bodyPr>
        <a:lstStyle/>
        <a:p>
          <a:pPr marL="0" lvl="0" indent="0" algn="l" defTabSz="533400">
            <a:lnSpc>
              <a:spcPct val="90000"/>
            </a:lnSpc>
            <a:spcBef>
              <a:spcPct val="0"/>
            </a:spcBef>
            <a:spcAft>
              <a:spcPct val="35000"/>
            </a:spcAft>
            <a:buNone/>
          </a:pPr>
          <a:r>
            <a:rPr lang="es-MX" sz="1200" kern="1200" dirty="0">
              <a:latin typeface="Montserrat" pitchFamily="2" charset="77"/>
            </a:rPr>
            <a:t>1. Aplicación de la Cédula de identificación de necesidades a mujeres y hombres privados de su libertad en los Centros Federales de Readaptación Social.</a:t>
          </a:r>
          <a:endParaRPr lang="es-MX" sz="1200" kern="1200" dirty="0"/>
        </a:p>
      </dsp:txBody>
      <dsp:txXfrm>
        <a:off x="364190" y="118586"/>
        <a:ext cx="5111076" cy="557877"/>
      </dsp:txXfrm>
    </dsp:sp>
    <dsp:sp modelId="{AB91A4F9-C6D2-934E-95D9-F4B9931E189C}">
      <dsp:nvSpPr>
        <dsp:cNvPr id="0" name=""/>
        <dsp:cNvSpPr/>
      </dsp:nvSpPr>
      <dsp:spPr>
        <a:xfrm>
          <a:off x="0" y="1341081"/>
          <a:ext cx="6680200" cy="378000"/>
        </a:xfrm>
        <a:prstGeom prst="rect">
          <a:avLst/>
        </a:prstGeom>
        <a:solidFill>
          <a:schemeClr val="lt1">
            <a:alpha val="90000"/>
            <a:hueOff val="0"/>
            <a:satOff val="0"/>
            <a:lumOff val="0"/>
            <a:alphaOff val="0"/>
          </a:schemeClr>
        </a:solidFill>
        <a:ln w="12700" cap="flat" cmpd="sng" algn="ctr">
          <a:solidFill>
            <a:schemeClr val="accent3">
              <a:hueOff val="677650"/>
              <a:satOff val="25000"/>
              <a:lumOff val="-3676"/>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4DAF50-1BF8-2E4D-9917-1A505A70E022}">
      <dsp:nvSpPr>
        <dsp:cNvPr id="0" name=""/>
        <dsp:cNvSpPr/>
      </dsp:nvSpPr>
      <dsp:spPr>
        <a:xfrm>
          <a:off x="334010" y="944243"/>
          <a:ext cx="5171436" cy="618237"/>
        </a:xfrm>
        <a:prstGeom prst="roundRect">
          <a:avLst/>
        </a:prstGeom>
        <a:solidFill>
          <a:schemeClr val="accent3">
            <a:hueOff val="677650"/>
            <a:satOff val="25000"/>
            <a:lumOff val="-36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6747" tIns="0" rIns="176747" bIns="0" numCol="1" spcCol="1270" anchor="ctr" anchorCtr="0">
          <a:noAutofit/>
        </a:bodyPr>
        <a:lstStyle/>
        <a:p>
          <a:pPr marL="0" lvl="0" indent="0" algn="l" defTabSz="622300">
            <a:lnSpc>
              <a:spcPct val="90000"/>
            </a:lnSpc>
            <a:spcBef>
              <a:spcPct val="0"/>
            </a:spcBef>
            <a:spcAft>
              <a:spcPct val="35000"/>
            </a:spcAft>
            <a:buNone/>
          </a:pPr>
          <a:r>
            <a:rPr lang="es-MX" sz="1400" kern="1200" dirty="0">
              <a:latin typeface="Montserrat" pitchFamily="2" charset="77"/>
            </a:rPr>
            <a:t>2. Vinculación y coordinación interinstitucional.</a:t>
          </a:r>
        </a:p>
      </dsp:txBody>
      <dsp:txXfrm>
        <a:off x="364190" y="974423"/>
        <a:ext cx="5111076" cy="557877"/>
      </dsp:txXfrm>
    </dsp:sp>
    <dsp:sp modelId="{1D916A68-C957-7F45-8284-40697B09F027}">
      <dsp:nvSpPr>
        <dsp:cNvPr id="0" name=""/>
        <dsp:cNvSpPr/>
      </dsp:nvSpPr>
      <dsp:spPr>
        <a:xfrm>
          <a:off x="0" y="2196918"/>
          <a:ext cx="6680200" cy="378000"/>
        </a:xfrm>
        <a:prstGeom prst="rect">
          <a:avLst/>
        </a:prstGeom>
        <a:solidFill>
          <a:schemeClr val="lt1">
            <a:alpha val="90000"/>
            <a:hueOff val="0"/>
            <a:satOff val="0"/>
            <a:lumOff val="0"/>
            <a:alphaOff val="0"/>
          </a:schemeClr>
        </a:solidFill>
        <a:ln w="12700" cap="flat" cmpd="sng" algn="ctr">
          <a:solidFill>
            <a:schemeClr val="accent3">
              <a:hueOff val="1355300"/>
              <a:satOff val="50000"/>
              <a:lumOff val="-7353"/>
              <a:alphaOff val="0"/>
            </a:schemeClr>
          </a:solidFill>
          <a:prstDash val="solid"/>
          <a:miter lim="800000"/>
        </a:ln>
        <a:effectLst/>
      </dsp:spPr>
      <dsp:style>
        <a:lnRef idx="2">
          <a:scrgbClr r="0" g="0" b="0"/>
        </a:lnRef>
        <a:fillRef idx="1">
          <a:scrgbClr r="0" g="0" b="0"/>
        </a:fillRef>
        <a:effectRef idx="0">
          <a:scrgbClr r="0" g="0" b="0"/>
        </a:effectRef>
        <a:fontRef idx="minor"/>
      </dsp:style>
    </dsp:sp>
    <dsp:sp modelId="{EE5480B9-5C87-4B4B-A61B-3FEF72EEF489}">
      <dsp:nvSpPr>
        <dsp:cNvPr id="0" name=""/>
        <dsp:cNvSpPr/>
      </dsp:nvSpPr>
      <dsp:spPr>
        <a:xfrm>
          <a:off x="334010" y="1800081"/>
          <a:ext cx="5171436" cy="618237"/>
        </a:xfrm>
        <a:prstGeom prst="roundRect">
          <a:avLst/>
        </a:prstGeom>
        <a:solidFill>
          <a:schemeClr val="accent3">
            <a:hueOff val="1355300"/>
            <a:satOff val="50000"/>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6747" tIns="0" rIns="176747" bIns="0" numCol="1" spcCol="1270" anchor="ctr" anchorCtr="0">
          <a:noAutofit/>
        </a:bodyPr>
        <a:lstStyle/>
        <a:p>
          <a:pPr marL="0" lvl="0" indent="0" algn="l" defTabSz="622300">
            <a:lnSpc>
              <a:spcPct val="90000"/>
            </a:lnSpc>
            <a:spcBef>
              <a:spcPct val="0"/>
            </a:spcBef>
            <a:spcAft>
              <a:spcPct val="35000"/>
            </a:spcAft>
            <a:buNone/>
          </a:pPr>
          <a:r>
            <a:rPr lang="es-MX" sz="1400" kern="1200" dirty="0">
              <a:latin typeface="Montserrat" pitchFamily="2" charset="77"/>
            </a:rPr>
            <a:t>3. Implementación de las acciones de intervención en las Entidades Federativas. </a:t>
          </a:r>
        </a:p>
      </dsp:txBody>
      <dsp:txXfrm>
        <a:off x="364190" y="1830261"/>
        <a:ext cx="5111076" cy="557877"/>
      </dsp:txXfrm>
    </dsp:sp>
    <dsp:sp modelId="{795C6374-B310-1140-9362-F61A52788C5F}">
      <dsp:nvSpPr>
        <dsp:cNvPr id="0" name=""/>
        <dsp:cNvSpPr/>
      </dsp:nvSpPr>
      <dsp:spPr>
        <a:xfrm>
          <a:off x="0" y="3052756"/>
          <a:ext cx="6680200" cy="378000"/>
        </a:xfrm>
        <a:prstGeom prst="rect">
          <a:avLst/>
        </a:prstGeom>
        <a:solidFill>
          <a:schemeClr val="lt1">
            <a:alpha val="90000"/>
            <a:hueOff val="0"/>
            <a:satOff val="0"/>
            <a:lumOff val="0"/>
            <a:alphaOff val="0"/>
          </a:schemeClr>
        </a:solidFill>
        <a:ln w="12700" cap="flat" cmpd="sng" algn="ctr">
          <a:solidFill>
            <a:schemeClr val="accent3">
              <a:hueOff val="2032949"/>
              <a:satOff val="75000"/>
              <a:lumOff val="-11029"/>
              <a:alphaOff val="0"/>
            </a:schemeClr>
          </a:solidFill>
          <a:prstDash val="solid"/>
          <a:miter lim="800000"/>
        </a:ln>
        <a:effectLst/>
      </dsp:spPr>
      <dsp:style>
        <a:lnRef idx="2">
          <a:scrgbClr r="0" g="0" b="0"/>
        </a:lnRef>
        <a:fillRef idx="1">
          <a:scrgbClr r="0" g="0" b="0"/>
        </a:fillRef>
        <a:effectRef idx="0">
          <a:scrgbClr r="0" g="0" b="0"/>
        </a:effectRef>
        <a:fontRef idx="minor"/>
      </dsp:style>
    </dsp:sp>
    <dsp:sp modelId="{6B5C48E8-7272-AC41-B747-C1C9274764AD}">
      <dsp:nvSpPr>
        <dsp:cNvPr id="0" name=""/>
        <dsp:cNvSpPr/>
      </dsp:nvSpPr>
      <dsp:spPr>
        <a:xfrm>
          <a:off x="334010" y="2655918"/>
          <a:ext cx="5171436" cy="618237"/>
        </a:xfrm>
        <a:prstGeom prst="roundRect">
          <a:avLst/>
        </a:prstGeom>
        <a:solidFill>
          <a:schemeClr val="accent3">
            <a:hueOff val="2032949"/>
            <a:satOff val="75000"/>
            <a:lumOff val="-110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6747" tIns="0" rIns="176747" bIns="0" numCol="1" spcCol="1270" anchor="ctr" anchorCtr="0">
          <a:noAutofit/>
        </a:bodyPr>
        <a:lstStyle/>
        <a:p>
          <a:pPr marL="0" lvl="0" indent="0" algn="l" defTabSz="622300">
            <a:lnSpc>
              <a:spcPct val="90000"/>
            </a:lnSpc>
            <a:spcBef>
              <a:spcPct val="0"/>
            </a:spcBef>
            <a:spcAft>
              <a:spcPct val="35000"/>
            </a:spcAft>
            <a:buNone/>
          </a:pPr>
          <a:r>
            <a:rPr lang="es-MX" sz="1400" kern="1200" dirty="0">
              <a:latin typeface="Montserrat" pitchFamily="2" charset="77"/>
            </a:rPr>
            <a:t>4. Seguimiento a los avances en la atención proporcionada a los NNA. </a:t>
          </a:r>
        </a:p>
      </dsp:txBody>
      <dsp:txXfrm>
        <a:off x="364190" y="2686098"/>
        <a:ext cx="5111076" cy="557877"/>
      </dsp:txXfrm>
    </dsp:sp>
    <dsp:sp modelId="{9D647B25-86D4-0045-B6DF-605BC3D69D5A}">
      <dsp:nvSpPr>
        <dsp:cNvPr id="0" name=""/>
        <dsp:cNvSpPr/>
      </dsp:nvSpPr>
      <dsp:spPr>
        <a:xfrm>
          <a:off x="0" y="3908593"/>
          <a:ext cx="6680200" cy="378000"/>
        </a:xfrm>
        <a:prstGeom prst="rect">
          <a:avLst/>
        </a:prstGeom>
        <a:solidFill>
          <a:schemeClr val="lt1">
            <a:alpha val="90000"/>
            <a:hueOff val="0"/>
            <a:satOff val="0"/>
            <a:lumOff val="0"/>
            <a:alphaOff val="0"/>
          </a:schemeClr>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dsp:style>
    </dsp:sp>
    <dsp:sp modelId="{5CC4CD2A-4240-8649-B21A-BB2F91EEA795}">
      <dsp:nvSpPr>
        <dsp:cNvPr id="0" name=""/>
        <dsp:cNvSpPr/>
      </dsp:nvSpPr>
      <dsp:spPr>
        <a:xfrm>
          <a:off x="334010" y="3511756"/>
          <a:ext cx="5171436" cy="618237"/>
        </a:xfrm>
        <a:prstGeom prst="roundRect">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6747" tIns="0" rIns="176747" bIns="0" numCol="1" spcCol="1270" anchor="ctr" anchorCtr="0">
          <a:noAutofit/>
        </a:bodyPr>
        <a:lstStyle/>
        <a:p>
          <a:pPr marL="0" lvl="0" indent="0" algn="l" defTabSz="622300">
            <a:lnSpc>
              <a:spcPct val="90000"/>
            </a:lnSpc>
            <a:spcBef>
              <a:spcPct val="0"/>
            </a:spcBef>
            <a:spcAft>
              <a:spcPct val="35000"/>
            </a:spcAft>
            <a:buNone/>
          </a:pPr>
          <a:r>
            <a:rPr lang="es-MX" sz="1400" kern="1200" dirty="0">
              <a:latin typeface="Montserrat" pitchFamily="2" charset="77"/>
            </a:rPr>
            <a:t>5. Evaluación de la atención a NNA. </a:t>
          </a:r>
        </a:p>
      </dsp:txBody>
      <dsp:txXfrm>
        <a:off x="364190" y="3541936"/>
        <a:ext cx="5111076" cy="55787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Clic para editar título</a:t>
            </a:r>
            <a:endParaRPr lang="es-ES_tradnl"/>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S_tradnl"/>
          </a:p>
        </p:txBody>
      </p:sp>
      <p:sp>
        <p:nvSpPr>
          <p:cNvPr id="4" name="Marcador de fecha 3"/>
          <p:cNvSpPr>
            <a:spLocks noGrp="1"/>
          </p:cNvSpPr>
          <p:nvPr>
            <p:ph type="dt" sz="half" idx="10"/>
          </p:nvPr>
        </p:nvSpPr>
        <p:spPr/>
        <p:txBody>
          <a:bodyPr/>
          <a:lstStyle/>
          <a:p>
            <a:fld id="{8307231A-DCB5-B148-B031-CAA40780DEC4}" type="datetimeFigureOut">
              <a:rPr lang="es-ES_tradnl" smtClean="0"/>
              <a:t>09/12/2021</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71DD62A3-2FD5-0546-9449-CCF6BD12A1D5}" type="slidenum">
              <a:rPr lang="es-ES_tradnl" smtClean="0"/>
              <a:t>‹Nº›</a:t>
            </a:fld>
            <a:endParaRPr lang="es-ES_tradnl"/>
          </a:p>
        </p:txBody>
      </p:sp>
    </p:spTree>
    <p:extLst>
      <p:ext uri="{BB962C8B-B14F-4D97-AF65-F5344CB8AC3E}">
        <p14:creationId xmlns:p14="http://schemas.microsoft.com/office/powerpoint/2010/main" val="478463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Clic para editar título</a:t>
            </a:r>
            <a:endParaRPr lang="es-ES_tradnl"/>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fecha 3"/>
          <p:cNvSpPr>
            <a:spLocks noGrp="1"/>
          </p:cNvSpPr>
          <p:nvPr>
            <p:ph type="dt" sz="half" idx="10"/>
          </p:nvPr>
        </p:nvSpPr>
        <p:spPr/>
        <p:txBody>
          <a:bodyPr/>
          <a:lstStyle/>
          <a:p>
            <a:fld id="{8307231A-DCB5-B148-B031-CAA40780DEC4}" type="datetimeFigureOut">
              <a:rPr lang="es-ES_tradnl" smtClean="0"/>
              <a:t>09/12/2021</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71DD62A3-2FD5-0546-9449-CCF6BD12A1D5}" type="slidenum">
              <a:rPr lang="es-ES_tradnl" smtClean="0"/>
              <a:t>‹Nº›</a:t>
            </a:fld>
            <a:endParaRPr lang="es-ES_tradnl"/>
          </a:p>
        </p:txBody>
      </p:sp>
    </p:spTree>
    <p:extLst>
      <p:ext uri="{BB962C8B-B14F-4D97-AF65-F5344CB8AC3E}">
        <p14:creationId xmlns:p14="http://schemas.microsoft.com/office/powerpoint/2010/main" val="14507101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Clic para editar título</a:t>
            </a:r>
            <a:endParaRPr lang="es-ES_tradnl"/>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fecha 3"/>
          <p:cNvSpPr>
            <a:spLocks noGrp="1"/>
          </p:cNvSpPr>
          <p:nvPr>
            <p:ph type="dt" sz="half" idx="10"/>
          </p:nvPr>
        </p:nvSpPr>
        <p:spPr/>
        <p:txBody>
          <a:bodyPr/>
          <a:lstStyle/>
          <a:p>
            <a:fld id="{8307231A-DCB5-B148-B031-CAA40780DEC4}" type="datetimeFigureOut">
              <a:rPr lang="es-ES_tradnl" smtClean="0"/>
              <a:t>09/12/2021</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71DD62A3-2FD5-0546-9449-CCF6BD12A1D5}" type="slidenum">
              <a:rPr lang="es-ES_tradnl" smtClean="0"/>
              <a:t>‹Nº›</a:t>
            </a:fld>
            <a:endParaRPr lang="es-ES_tradnl"/>
          </a:p>
        </p:txBody>
      </p:sp>
    </p:spTree>
    <p:extLst>
      <p:ext uri="{BB962C8B-B14F-4D97-AF65-F5344CB8AC3E}">
        <p14:creationId xmlns:p14="http://schemas.microsoft.com/office/powerpoint/2010/main" val="1704419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Clic para editar título</a:t>
            </a:r>
            <a:endParaRPr lang="es-ES_tradnl"/>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fecha 3"/>
          <p:cNvSpPr>
            <a:spLocks noGrp="1"/>
          </p:cNvSpPr>
          <p:nvPr>
            <p:ph type="dt" sz="half" idx="10"/>
          </p:nvPr>
        </p:nvSpPr>
        <p:spPr/>
        <p:txBody>
          <a:bodyPr/>
          <a:lstStyle/>
          <a:p>
            <a:fld id="{8307231A-DCB5-B148-B031-CAA40780DEC4}" type="datetimeFigureOut">
              <a:rPr lang="es-ES_tradnl" smtClean="0"/>
              <a:t>09/12/2021</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71DD62A3-2FD5-0546-9449-CCF6BD12A1D5}" type="slidenum">
              <a:rPr lang="es-ES_tradnl" smtClean="0"/>
              <a:t>‹Nº›</a:t>
            </a:fld>
            <a:endParaRPr lang="es-ES_tradnl"/>
          </a:p>
        </p:txBody>
      </p:sp>
    </p:spTree>
    <p:extLst>
      <p:ext uri="{BB962C8B-B14F-4D97-AF65-F5344CB8AC3E}">
        <p14:creationId xmlns:p14="http://schemas.microsoft.com/office/powerpoint/2010/main" val="11207778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Clic para editar título</a:t>
            </a:r>
            <a:endParaRPr lang="es-ES_tradnl"/>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8307231A-DCB5-B148-B031-CAA40780DEC4}" type="datetimeFigureOut">
              <a:rPr lang="es-ES_tradnl" smtClean="0"/>
              <a:t>09/12/2021</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71DD62A3-2FD5-0546-9449-CCF6BD12A1D5}" type="slidenum">
              <a:rPr lang="es-ES_tradnl" smtClean="0"/>
              <a:t>‹Nº›</a:t>
            </a:fld>
            <a:endParaRPr lang="es-ES_tradnl"/>
          </a:p>
        </p:txBody>
      </p:sp>
    </p:spTree>
    <p:extLst>
      <p:ext uri="{BB962C8B-B14F-4D97-AF65-F5344CB8AC3E}">
        <p14:creationId xmlns:p14="http://schemas.microsoft.com/office/powerpoint/2010/main" val="2009469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Clic para editar título</a:t>
            </a:r>
            <a:endParaRPr lang="es-ES_tradnl"/>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5" name="Marcador de fecha 4"/>
          <p:cNvSpPr>
            <a:spLocks noGrp="1"/>
          </p:cNvSpPr>
          <p:nvPr>
            <p:ph type="dt" sz="half" idx="10"/>
          </p:nvPr>
        </p:nvSpPr>
        <p:spPr/>
        <p:txBody>
          <a:bodyPr/>
          <a:lstStyle/>
          <a:p>
            <a:fld id="{8307231A-DCB5-B148-B031-CAA40780DEC4}" type="datetimeFigureOut">
              <a:rPr lang="es-ES_tradnl" smtClean="0"/>
              <a:t>09/12/2021</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71DD62A3-2FD5-0546-9449-CCF6BD12A1D5}" type="slidenum">
              <a:rPr lang="es-ES_tradnl" smtClean="0"/>
              <a:t>‹Nº›</a:t>
            </a:fld>
            <a:endParaRPr lang="es-ES_tradnl"/>
          </a:p>
        </p:txBody>
      </p:sp>
    </p:spTree>
    <p:extLst>
      <p:ext uri="{BB962C8B-B14F-4D97-AF65-F5344CB8AC3E}">
        <p14:creationId xmlns:p14="http://schemas.microsoft.com/office/powerpoint/2010/main" val="1818641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Clic para editar título</a:t>
            </a:r>
            <a:endParaRPr lang="es-ES_tradnl"/>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7" name="Marcador de fecha 6"/>
          <p:cNvSpPr>
            <a:spLocks noGrp="1"/>
          </p:cNvSpPr>
          <p:nvPr>
            <p:ph type="dt" sz="half" idx="10"/>
          </p:nvPr>
        </p:nvSpPr>
        <p:spPr/>
        <p:txBody>
          <a:bodyPr/>
          <a:lstStyle/>
          <a:p>
            <a:fld id="{8307231A-DCB5-B148-B031-CAA40780DEC4}" type="datetimeFigureOut">
              <a:rPr lang="es-ES_tradnl" smtClean="0"/>
              <a:t>09/12/2021</a:t>
            </a:fld>
            <a:endParaRPr lang="es-ES_tradnl"/>
          </a:p>
        </p:txBody>
      </p:sp>
      <p:sp>
        <p:nvSpPr>
          <p:cNvPr id="8" name="Marcador de pie de página 7"/>
          <p:cNvSpPr>
            <a:spLocks noGrp="1"/>
          </p:cNvSpPr>
          <p:nvPr>
            <p:ph type="ftr" sz="quarter" idx="11"/>
          </p:nvPr>
        </p:nvSpPr>
        <p:spPr/>
        <p:txBody>
          <a:bodyPr/>
          <a:lstStyle/>
          <a:p>
            <a:endParaRPr lang="es-ES_tradnl"/>
          </a:p>
        </p:txBody>
      </p:sp>
      <p:sp>
        <p:nvSpPr>
          <p:cNvPr id="9" name="Marcador de número de diapositiva 8"/>
          <p:cNvSpPr>
            <a:spLocks noGrp="1"/>
          </p:cNvSpPr>
          <p:nvPr>
            <p:ph type="sldNum" sz="quarter" idx="12"/>
          </p:nvPr>
        </p:nvSpPr>
        <p:spPr/>
        <p:txBody>
          <a:bodyPr/>
          <a:lstStyle/>
          <a:p>
            <a:fld id="{71DD62A3-2FD5-0546-9449-CCF6BD12A1D5}" type="slidenum">
              <a:rPr lang="es-ES_tradnl" smtClean="0"/>
              <a:t>‹Nº›</a:t>
            </a:fld>
            <a:endParaRPr lang="es-ES_tradnl"/>
          </a:p>
        </p:txBody>
      </p:sp>
    </p:spTree>
    <p:extLst>
      <p:ext uri="{BB962C8B-B14F-4D97-AF65-F5344CB8AC3E}">
        <p14:creationId xmlns:p14="http://schemas.microsoft.com/office/powerpoint/2010/main" val="779514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Clic para editar título</a:t>
            </a:r>
            <a:endParaRPr lang="es-ES_tradnl"/>
          </a:p>
        </p:txBody>
      </p:sp>
      <p:sp>
        <p:nvSpPr>
          <p:cNvPr id="3" name="Marcador de fecha 2"/>
          <p:cNvSpPr>
            <a:spLocks noGrp="1"/>
          </p:cNvSpPr>
          <p:nvPr>
            <p:ph type="dt" sz="half" idx="10"/>
          </p:nvPr>
        </p:nvSpPr>
        <p:spPr/>
        <p:txBody>
          <a:bodyPr/>
          <a:lstStyle/>
          <a:p>
            <a:fld id="{8307231A-DCB5-B148-B031-CAA40780DEC4}" type="datetimeFigureOut">
              <a:rPr lang="es-ES_tradnl" smtClean="0"/>
              <a:t>09/12/2021</a:t>
            </a:fld>
            <a:endParaRPr lang="es-ES_tradnl"/>
          </a:p>
        </p:txBody>
      </p:sp>
      <p:sp>
        <p:nvSpPr>
          <p:cNvPr id="4" name="Marcador de pie de página 3"/>
          <p:cNvSpPr>
            <a:spLocks noGrp="1"/>
          </p:cNvSpPr>
          <p:nvPr>
            <p:ph type="ftr" sz="quarter" idx="11"/>
          </p:nvPr>
        </p:nvSpPr>
        <p:spPr/>
        <p:txBody>
          <a:bodyPr/>
          <a:lstStyle/>
          <a:p>
            <a:endParaRPr lang="es-ES_tradnl"/>
          </a:p>
        </p:txBody>
      </p:sp>
      <p:sp>
        <p:nvSpPr>
          <p:cNvPr id="5" name="Marcador de número de diapositiva 4"/>
          <p:cNvSpPr>
            <a:spLocks noGrp="1"/>
          </p:cNvSpPr>
          <p:nvPr>
            <p:ph type="sldNum" sz="quarter" idx="12"/>
          </p:nvPr>
        </p:nvSpPr>
        <p:spPr/>
        <p:txBody>
          <a:bodyPr/>
          <a:lstStyle/>
          <a:p>
            <a:fld id="{71DD62A3-2FD5-0546-9449-CCF6BD12A1D5}" type="slidenum">
              <a:rPr lang="es-ES_tradnl" smtClean="0"/>
              <a:t>‹Nº›</a:t>
            </a:fld>
            <a:endParaRPr lang="es-ES_tradnl"/>
          </a:p>
        </p:txBody>
      </p:sp>
    </p:spTree>
    <p:extLst>
      <p:ext uri="{BB962C8B-B14F-4D97-AF65-F5344CB8AC3E}">
        <p14:creationId xmlns:p14="http://schemas.microsoft.com/office/powerpoint/2010/main" val="1646358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8307231A-DCB5-B148-B031-CAA40780DEC4}" type="datetimeFigureOut">
              <a:rPr lang="es-ES_tradnl" smtClean="0"/>
              <a:t>09/12/2021</a:t>
            </a:fld>
            <a:endParaRPr lang="es-ES_tradnl"/>
          </a:p>
        </p:txBody>
      </p:sp>
      <p:sp>
        <p:nvSpPr>
          <p:cNvPr id="3" name="Marcador de pie de página 2"/>
          <p:cNvSpPr>
            <a:spLocks noGrp="1"/>
          </p:cNvSpPr>
          <p:nvPr>
            <p:ph type="ftr" sz="quarter" idx="11"/>
          </p:nvPr>
        </p:nvSpPr>
        <p:spPr/>
        <p:txBody>
          <a:bodyPr/>
          <a:lstStyle/>
          <a:p>
            <a:endParaRPr lang="es-ES_tradnl"/>
          </a:p>
        </p:txBody>
      </p:sp>
      <p:sp>
        <p:nvSpPr>
          <p:cNvPr id="4" name="Marcador de número de diapositiva 3"/>
          <p:cNvSpPr>
            <a:spLocks noGrp="1"/>
          </p:cNvSpPr>
          <p:nvPr>
            <p:ph type="sldNum" sz="quarter" idx="12"/>
          </p:nvPr>
        </p:nvSpPr>
        <p:spPr/>
        <p:txBody>
          <a:bodyPr/>
          <a:lstStyle/>
          <a:p>
            <a:fld id="{71DD62A3-2FD5-0546-9449-CCF6BD12A1D5}" type="slidenum">
              <a:rPr lang="es-ES_tradnl" smtClean="0"/>
              <a:t>‹Nº›</a:t>
            </a:fld>
            <a:endParaRPr lang="es-ES_tradnl"/>
          </a:p>
        </p:txBody>
      </p:sp>
    </p:spTree>
    <p:extLst>
      <p:ext uri="{BB962C8B-B14F-4D97-AF65-F5344CB8AC3E}">
        <p14:creationId xmlns:p14="http://schemas.microsoft.com/office/powerpoint/2010/main" val="13828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Clic para editar título</a:t>
            </a:r>
            <a:endParaRPr lang="es-ES_tradnl"/>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8307231A-DCB5-B148-B031-CAA40780DEC4}" type="datetimeFigureOut">
              <a:rPr lang="es-ES_tradnl" smtClean="0"/>
              <a:t>09/12/2021</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71DD62A3-2FD5-0546-9449-CCF6BD12A1D5}" type="slidenum">
              <a:rPr lang="es-ES_tradnl" smtClean="0"/>
              <a:t>‹Nº›</a:t>
            </a:fld>
            <a:endParaRPr lang="es-ES_tradnl"/>
          </a:p>
        </p:txBody>
      </p:sp>
    </p:spTree>
    <p:extLst>
      <p:ext uri="{BB962C8B-B14F-4D97-AF65-F5344CB8AC3E}">
        <p14:creationId xmlns:p14="http://schemas.microsoft.com/office/powerpoint/2010/main" val="491046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Clic para editar título</a:t>
            </a:r>
            <a:endParaRPr lang="es-ES_tradnl"/>
          </a:p>
        </p:txBody>
      </p:sp>
      <p:sp>
        <p:nvSpPr>
          <p:cNvPr id="3" name="Marcador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8307231A-DCB5-B148-B031-CAA40780DEC4}" type="datetimeFigureOut">
              <a:rPr lang="es-ES_tradnl" smtClean="0"/>
              <a:t>09/12/2021</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71DD62A3-2FD5-0546-9449-CCF6BD12A1D5}" type="slidenum">
              <a:rPr lang="es-ES_tradnl" smtClean="0"/>
              <a:t>‹Nº›</a:t>
            </a:fld>
            <a:endParaRPr lang="es-ES_tradnl"/>
          </a:p>
        </p:txBody>
      </p:sp>
    </p:spTree>
    <p:extLst>
      <p:ext uri="{BB962C8B-B14F-4D97-AF65-F5344CB8AC3E}">
        <p14:creationId xmlns:p14="http://schemas.microsoft.com/office/powerpoint/2010/main" val="2364666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Clic para editar título</a:t>
            </a:r>
            <a:endParaRPr lang="es-ES_tradnl"/>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07231A-DCB5-B148-B031-CAA40780DEC4}" type="datetimeFigureOut">
              <a:rPr lang="es-ES_tradnl" smtClean="0"/>
              <a:t>09/12/2021</a:t>
            </a:fld>
            <a:endParaRPr lang="es-ES_tradnl"/>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DD62A3-2FD5-0546-9449-CCF6BD12A1D5}" type="slidenum">
              <a:rPr lang="es-ES_tradnl" smtClean="0"/>
              <a:t>‹Nº›</a:t>
            </a:fld>
            <a:endParaRPr lang="es-ES_tradnl"/>
          </a:p>
        </p:txBody>
      </p:sp>
    </p:spTree>
    <p:extLst>
      <p:ext uri="{BB962C8B-B14F-4D97-AF65-F5344CB8AC3E}">
        <p14:creationId xmlns:p14="http://schemas.microsoft.com/office/powerpoint/2010/main" val="772034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4.png"/><Relationship Id="rId7" Type="http://schemas.openxmlformats.org/officeDocument/2006/relationships/diagramQuickStyle" Target="../diagrams/quickStyle1.xml"/><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5.png"/><Relationship Id="rId9" Type="http://schemas.microsoft.com/office/2007/relationships/diagramDrawing" Target="../diagrams/drawing1.xml"/></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png"/><Relationship Id="rId7" Type="http://schemas.openxmlformats.org/officeDocument/2006/relationships/diagramColors" Target="../diagrams/colors2.xm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12.jpe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96397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147"/>
            <a:ext cx="12193200" cy="6860008"/>
          </a:xfrm>
          <a:prstGeom prst="rect">
            <a:avLst/>
          </a:prstGeom>
        </p:spPr>
      </p:pic>
      <p:sp>
        <p:nvSpPr>
          <p:cNvPr id="8" name="Rectángulo 7">
            <a:extLst>
              <a:ext uri="{FF2B5EF4-FFF2-40B4-BE49-F238E27FC236}">
                <a16:creationId xmlns:a16="http://schemas.microsoft.com/office/drawing/2014/main" id="{78A420A5-6F38-6349-AD6A-5147256ACBD5}"/>
              </a:ext>
            </a:extLst>
          </p:cNvPr>
          <p:cNvSpPr/>
          <p:nvPr/>
        </p:nvSpPr>
        <p:spPr>
          <a:xfrm>
            <a:off x="317500" y="1085989"/>
            <a:ext cx="11645900" cy="410882"/>
          </a:xfrm>
          <a:prstGeom prst="rect">
            <a:avLst/>
          </a:prstGeom>
        </p:spPr>
        <p:txBody>
          <a:bodyPr wrap="square">
            <a:spAutoFit/>
          </a:bodyPr>
          <a:lstStyle/>
          <a:p>
            <a:pPr algn="just">
              <a:lnSpc>
                <a:spcPct val="115000"/>
              </a:lnSpc>
              <a:tabLst>
                <a:tab pos="2806065" algn="ctr"/>
                <a:tab pos="5612130" algn="r"/>
                <a:tab pos="2806065" algn="ctr"/>
                <a:tab pos="5612130" algn="r"/>
                <a:tab pos="5941060" algn="r"/>
              </a:tabLst>
            </a:pPr>
            <a:r>
              <a:rPr lang="es-ES" b="1" i="1" dirty="0">
                <a:solidFill>
                  <a:srgbClr val="003300"/>
                </a:solidFill>
                <a:latin typeface="Montserrat" pitchFamily="2" charset="77"/>
                <a:ea typeface="Calibri" panose="020F0502020204030204" pitchFamily="34" charset="0"/>
                <a:cs typeface="Times New Roman" panose="02020603050405020304" pitchFamily="18" charset="0"/>
              </a:rPr>
              <a:t>Tema 7</a:t>
            </a:r>
            <a:r>
              <a:rPr lang="es-ES" i="1" dirty="0">
                <a:latin typeface="Montserrat" pitchFamily="2" charset="77"/>
                <a:ea typeface="Calibri" panose="020F0502020204030204" pitchFamily="34" charset="0"/>
                <a:cs typeface="Times New Roman" panose="02020603050405020304" pitchFamily="18" charset="0"/>
              </a:rPr>
              <a:t>	 </a:t>
            </a:r>
            <a:r>
              <a:rPr lang="es-ES" b="1" i="1" dirty="0">
                <a:latin typeface="Montserrat" pitchFamily="2" charset="77"/>
                <a:ea typeface="Calibri" panose="020F0502020204030204" pitchFamily="34" charset="0"/>
                <a:cs typeface="Times New Roman" panose="02020603050405020304" pitchFamily="18" charset="0"/>
              </a:rPr>
              <a:t>Restitución de Derechos</a:t>
            </a:r>
            <a:r>
              <a:rPr lang="es-ES" i="1" dirty="0">
                <a:latin typeface="Montserrat" pitchFamily="2" charset="77"/>
                <a:ea typeface="Calibri" panose="020F0502020204030204" pitchFamily="34" charset="0"/>
                <a:cs typeface="Times New Roman" panose="02020603050405020304" pitchFamily="18" charset="0"/>
              </a:rPr>
              <a:t>. Niñas y niños que viven con su madre privada de la libertad en Centros Penitenciarios</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Imagen 8"/>
          <p:cNvPicPr>
            <a:picLocks noChangeAspect="1"/>
          </p:cNvPicPr>
          <p:nvPr/>
        </p:nvPicPr>
        <p:blipFill>
          <a:blip r:embed="rId3">
            <a:duotone>
              <a:schemeClr val="accent2">
                <a:shade val="45000"/>
                <a:satMod val="135000"/>
              </a:schemeClr>
              <a:prstClr val="white"/>
            </a:duotone>
          </a:blip>
          <a:stretch>
            <a:fillRect/>
          </a:stretch>
        </p:blipFill>
        <p:spPr>
          <a:xfrm>
            <a:off x="8451657" y="2160004"/>
            <a:ext cx="2776537" cy="3124529"/>
          </a:xfrm>
          <a:prstGeom prst="rect">
            <a:avLst/>
          </a:prstGeom>
        </p:spPr>
      </p:pic>
      <p:grpSp>
        <p:nvGrpSpPr>
          <p:cNvPr id="10" name="Grupo 9"/>
          <p:cNvGrpSpPr/>
          <p:nvPr/>
        </p:nvGrpSpPr>
        <p:grpSpPr>
          <a:xfrm>
            <a:off x="717554" y="1763915"/>
            <a:ext cx="6769097" cy="4546742"/>
            <a:chOff x="417516" y="1442474"/>
            <a:chExt cx="6869110" cy="4783298"/>
          </a:xfrm>
        </p:grpSpPr>
        <p:sp>
          <p:nvSpPr>
            <p:cNvPr id="11" name="Redondear rectángulo de esquina del mismo lado 10">
              <a:extLst>
                <a:ext uri="{FF2B5EF4-FFF2-40B4-BE49-F238E27FC236}">
                  <a16:creationId xmlns:a16="http://schemas.microsoft.com/office/drawing/2014/main" id="{2B0392A7-3F2E-1E40-82AF-36C6C46A8060}"/>
                </a:ext>
              </a:extLst>
            </p:cNvPr>
            <p:cNvSpPr/>
            <p:nvPr/>
          </p:nvSpPr>
          <p:spPr>
            <a:xfrm rot="16200000">
              <a:off x="1460423" y="399569"/>
              <a:ext cx="4783298" cy="6869108"/>
            </a:xfrm>
            <a:prstGeom prst="round2SameRect">
              <a:avLst>
                <a:gd name="adj1" fmla="val 2930"/>
                <a:gd name="adj2" fmla="val 0"/>
              </a:avLst>
            </a:prstGeom>
            <a:solidFill>
              <a:schemeClr val="accent2">
                <a:lumMod val="20000"/>
                <a:lumOff val="80000"/>
              </a:scheme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2" name="CuadroTexto 11">
              <a:extLst>
                <a:ext uri="{FF2B5EF4-FFF2-40B4-BE49-F238E27FC236}">
                  <a16:creationId xmlns:a16="http://schemas.microsoft.com/office/drawing/2014/main" id="{9327B634-69CB-E141-A821-F47AD0365E64}"/>
                </a:ext>
              </a:extLst>
            </p:cNvPr>
            <p:cNvSpPr txBox="1"/>
            <p:nvPr/>
          </p:nvSpPr>
          <p:spPr>
            <a:xfrm>
              <a:off x="417516" y="1719965"/>
              <a:ext cx="6869110" cy="4079747"/>
            </a:xfrm>
            <a:prstGeom prst="rect">
              <a:avLst/>
            </a:prstGeom>
            <a:noFill/>
          </p:spPr>
          <p:txBody>
            <a:bodyPr wrap="square" rtlCol="0">
              <a:spAutoFit/>
            </a:bodyPr>
            <a:lstStyle/>
            <a:p>
              <a:pPr marL="57157" algn="ctr">
                <a:buClr>
                  <a:srgbClr val="A42145"/>
                </a:buClr>
              </a:pPr>
              <a:r>
                <a:rPr lang="es-ES_tradnl" sz="2000" b="1" dirty="0">
                  <a:solidFill>
                    <a:srgbClr val="003300"/>
                  </a:solidFill>
                  <a:latin typeface="Montserrat" pitchFamily="2" charset="77"/>
                  <a:cs typeface="Times New Roman" panose="02020603050405020304" pitchFamily="18" charset="0"/>
                </a:rPr>
                <a:t>NORMATIVIDAD VIGENTE</a:t>
              </a:r>
            </a:p>
            <a:p>
              <a:pPr marL="57157">
                <a:buClr>
                  <a:srgbClr val="A42145"/>
                </a:buClr>
              </a:pPr>
              <a:endParaRPr lang="es-ES_tradnl" dirty="0">
                <a:latin typeface="Montserrat Regular"/>
                <a:cs typeface="Montserrat Regular"/>
              </a:endParaRPr>
            </a:p>
            <a:p>
              <a:pPr marL="285757" indent="-171450" algn="just" defTabSz="685800">
                <a:buClr>
                  <a:srgbClr val="A42145"/>
                </a:buClr>
                <a:buFont typeface="Arial" panose="020B0604020202020204" pitchFamily="34" charset="0"/>
                <a:buChar char="•"/>
              </a:pPr>
              <a:r>
                <a:rPr lang="es-ES_tradnl" dirty="0">
                  <a:latin typeface="Montserrat Regular"/>
                  <a:cs typeface="Montserrat Regular"/>
                </a:rPr>
                <a:t>Constitución Política de los Estados Unidos Mexicanos</a:t>
              </a:r>
            </a:p>
            <a:p>
              <a:pPr marL="114307" algn="just" defTabSz="685800">
                <a:buClr>
                  <a:srgbClr val="A42145"/>
                </a:buClr>
              </a:pPr>
              <a:r>
                <a:rPr lang="es-ES_tradnl" dirty="0">
                  <a:latin typeface="Montserrat Regular"/>
                  <a:cs typeface="Montserrat Regular"/>
                </a:rPr>
                <a:t>	Artículo 4</a:t>
              </a:r>
            </a:p>
            <a:p>
              <a:pPr marL="114307" algn="just" defTabSz="685800">
                <a:buClr>
                  <a:srgbClr val="A42145"/>
                </a:buClr>
              </a:pPr>
              <a:endParaRPr lang="es-ES_tradnl" dirty="0">
                <a:latin typeface="Montserrat Regular"/>
                <a:cs typeface="Montserrat Regular"/>
              </a:endParaRPr>
            </a:p>
            <a:p>
              <a:pPr marL="285757" indent="-171450" algn="just" defTabSz="685800">
                <a:buClr>
                  <a:srgbClr val="A42145"/>
                </a:buClr>
                <a:buFont typeface="Arial" panose="020B0604020202020204" pitchFamily="34" charset="0"/>
                <a:buChar char="•"/>
              </a:pPr>
              <a:r>
                <a:rPr lang="es-ES_tradnl" dirty="0">
                  <a:latin typeface="Montserrat Regular"/>
                  <a:cs typeface="Montserrat Regular"/>
                </a:rPr>
                <a:t>Ley General de los Derechos de Niñas, Niños y Adolescentes</a:t>
              </a:r>
            </a:p>
            <a:p>
              <a:pPr marL="114307" algn="just" defTabSz="685800">
                <a:buClr>
                  <a:srgbClr val="A42145"/>
                </a:buClr>
              </a:pPr>
              <a:r>
                <a:rPr lang="es-ES_tradnl" dirty="0">
                  <a:latin typeface="Montserrat Regular"/>
                  <a:cs typeface="Montserrat Regular"/>
                </a:rPr>
                <a:t>	Artículos 3, 6, 13, 26, 39, 62, 71, 76 y 122</a:t>
              </a:r>
            </a:p>
            <a:p>
              <a:pPr marL="285757" indent="-171450" algn="just" defTabSz="685800">
                <a:buClr>
                  <a:srgbClr val="A42145"/>
                </a:buClr>
                <a:buFont typeface="Arial" panose="020B0604020202020204" pitchFamily="34" charset="0"/>
                <a:buChar char="•"/>
              </a:pPr>
              <a:endParaRPr lang="es-ES_tradnl" dirty="0">
                <a:latin typeface="Montserrat Regular"/>
                <a:cs typeface="Montserrat Regular"/>
              </a:endParaRPr>
            </a:p>
            <a:p>
              <a:pPr marL="285757" indent="-171450" algn="just" defTabSz="685800">
                <a:buClr>
                  <a:srgbClr val="A42145"/>
                </a:buClr>
                <a:buFont typeface="Arial" panose="020B0604020202020204" pitchFamily="34" charset="0"/>
                <a:buChar char="•"/>
              </a:pPr>
              <a:r>
                <a:rPr lang="es-ES_tradnl" dirty="0">
                  <a:latin typeface="Montserrat Regular"/>
                  <a:cs typeface="Montserrat Regular"/>
                </a:rPr>
                <a:t>Ley Nacional de Ejecución Penal </a:t>
              </a:r>
            </a:p>
            <a:p>
              <a:pPr marL="114307" algn="just" defTabSz="685800">
                <a:buClr>
                  <a:srgbClr val="A42145"/>
                </a:buClr>
              </a:pPr>
              <a:r>
                <a:rPr lang="es-ES_tradnl" dirty="0">
                  <a:latin typeface="Montserrat Regular"/>
                  <a:cs typeface="Montserrat Regular"/>
                </a:rPr>
                <a:t>	Artículos 3 y 10, fracciones I, VI, VII, VIII, IX y X</a:t>
              </a:r>
            </a:p>
            <a:p>
              <a:pPr marL="285757" indent="-171450" algn="just" defTabSz="685800">
                <a:buClr>
                  <a:srgbClr val="A42145"/>
                </a:buClr>
                <a:buFont typeface="Arial" panose="020B0604020202020204" pitchFamily="34" charset="0"/>
                <a:buChar char="•"/>
              </a:pPr>
              <a:endParaRPr lang="es-ES_tradnl" dirty="0">
                <a:latin typeface="Montserrat Regular"/>
                <a:cs typeface="Montserrat Regular"/>
              </a:endParaRPr>
            </a:p>
            <a:p>
              <a:pPr marL="285757" indent="-171450" algn="just" defTabSz="685800">
                <a:buClr>
                  <a:srgbClr val="A42145"/>
                </a:buClr>
                <a:buFont typeface="Arial" panose="020B0604020202020204" pitchFamily="34" charset="0"/>
                <a:buChar char="•"/>
              </a:pPr>
              <a:r>
                <a:rPr lang="es-ES_tradnl" dirty="0">
                  <a:latin typeface="Montserrat Regular"/>
                  <a:cs typeface="Montserrat Regular"/>
                </a:rPr>
                <a:t>Estatuto Orgánico del SNDIF </a:t>
              </a:r>
            </a:p>
            <a:p>
              <a:pPr marL="114307" algn="just" defTabSz="685800">
                <a:spcBef>
                  <a:spcPts val="1200"/>
                </a:spcBef>
                <a:buClr>
                  <a:srgbClr val="A42145"/>
                </a:buClr>
              </a:pPr>
              <a:r>
                <a:rPr lang="es-ES_tradnl" dirty="0">
                  <a:latin typeface="Montserrat Regular"/>
                  <a:cs typeface="Montserrat Regular"/>
                </a:rPr>
                <a:t>	Artículos 17 y 32</a:t>
              </a:r>
            </a:p>
          </p:txBody>
        </p:sp>
      </p:grpSp>
    </p:spTree>
    <p:extLst>
      <p:ext uri="{BB962C8B-B14F-4D97-AF65-F5344CB8AC3E}">
        <p14:creationId xmlns:p14="http://schemas.microsoft.com/office/powerpoint/2010/main" val="18725603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p:cNvGrpSpPr/>
          <p:nvPr/>
        </p:nvGrpSpPr>
        <p:grpSpPr>
          <a:xfrm>
            <a:off x="-1200" y="0"/>
            <a:ext cx="12193200" cy="6858293"/>
            <a:chOff x="0" y="0"/>
            <a:chExt cx="12193200" cy="6858293"/>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3200" cy="6858293"/>
            </a:xfrm>
            <a:prstGeom prst="rect">
              <a:avLst/>
            </a:prstGeom>
            <a:ln>
              <a:noFill/>
            </a:ln>
          </p:spPr>
        </p:pic>
        <p:pic>
          <p:nvPicPr>
            <p:cNvPr id="5" name="Imagen 4">
              <a:extLst>
                <a:ext uri="{FF2B5EF4-FFF2-40B4-BE49-F238E27FC236}">
                  <a16:creationId xmlns:a16="http://schemas.microsoft.com/office/drawing/2014/main" id="{234F44FA-B6A7-494C-A6D8-1D0B2494C8FF}"/>
                </a:ext>
              </a:extLst>
            </p:cNvPr>
            <p:cNvPicPr>
              <a:picLocks noChangeAspect="1"/>
            </p:cNvPicPr>
            <p:nvPr/>
          </p:nvPicPr>
          <p:blipFill>
            <a:blip r:embed="rId3">
              <a:alphaModFix amt="70000"/>
            </a:blip>
            <a:stretch>
              <a:fillRect/>
            </a:stretch>
          </p:blipFill>
          <p:spPr>
            <a:xfrm>
              <a:off x="1104900" y="152400"/>
              <a:ext cx="5534959" cy="590550"/>
            </a:xfrm>
            <a:prstGeom prst="rect">
              <a:avLst/>
            </a:prstGeom>
          </p:spPr>
        </p:pic>
      </p:grpSp>
      <p:sp>
        <p:nvSpPr>
          <p:cNvPr id="7" name="Título 1">
            <a:extLst>
              <a:ext uri="{FF2B5EF4-FFF2-40B4-BE49-F238E27FC236}">
                <a16:creationId xmlns:a16="http://schemas.microsoft.com/office/drawing/2014/main" id="{7F5FDEF1-6B97-8F47-AA9F-DCC872F3E0EA}"/>
              </a:ext>
            </a:extLst>
          </p:cNvPr>
          <p:cNvSpPr>
            <a:spLocks noGrp="1"/>
          </p:cNvSpPr>
          <p:nvPr>
            <p:ph type="title"/>
          </p:nvPr>
        </p:nvSpPr>
        <p:spPr>
          <a:xfrm>
            <a:off x="918999" y="1073953"/>
            <a:ext cx="7964280" cy="392844"/>
          </a:xfrm>
        </p:spPr>
        <p:txBody>
          <a:bodyPr anchor="t">
            <a:noAutofit/>
          </a:bodyPr>
          <a:lstStyle/>
          <a:p>
            <a:r>
              <a:rPr lang="es-MX" sz="1800" b="1" dirty="0">
                <a:solidFill>
                  <a:srgbClr val="003300"/>
                </a:solidFill>
                <a:latin typeface="Montserrat" pitchFamily="2" charset="77"/>
                <a:ea typeface="+mn-ea"/>
                <a:cs typeface="Times New Roman" panose="02020603050405020304" pitchFamily="18" charset="0"/>
              </a:rPr>
              <a:t>Ley Nacional de Ejecución Penal </a:t>
            </a:r>
          </a:p>
        </p:txBody>
      </p:sp>
      <p:sp>
        <p:nvSpPr>
          <p:cNvPr id="3" name="Recortar rectángulo de esquina diagonal 2"/>
          <p:cNvSpPr/>
          <p:nvPr/>
        </p:nvSpPr>
        <p:spPr>
          <a:xfrm>
            <a:off x="2469987" y="1752548"/>
            <a:ext cx="7900988" cy="2683662"/>
          </a:xfrm>
          <a:prstGeom prst="snip2DiagRect">
            <a:avLst/>
          </a:prstGeom>
          <a:solidFill>
            <a:srgbClr val="C48170"/>
          </a:solidFill>
          <a:ln>
            <a:solidFill>
              <a:srgbClr val="C481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solidFill>
                  <a:schemeClr val="bg1"/>
                </a:solidFill>
                <a:latin typeface="Montserrat" panose="00000500000000000000" pitchFamily="2" charset="0"/>
                <a:ea typeface="Times New Roman" panose="02020603050405020304" pitchFamily="18" charset="0"/>
                <a:cs typeface="Times New Roman" panose="02020603050405020304" pitchFamily="18" charset="0"/>
              </a:rPr>
              <a:t>Artículo 3. Glosario</a:t>
            </a:r>
            <a:r>
              <a:rPr lang="es-MX" dirty="0">
                <a:solidFill>
                  <a:schemeClr val="bg1"/>
                </a:solidFill>
                <a:latin typeface="Montserrat" panose="00000500000000000000" pitchFamily="2" charset="0"/>
                <a:ea typeface="Times New Roman" panose="02020603050405020304" pitchFamily="18" charset="0"/>
                <a:cs typeface="Times New Roman" panose="02020603050405020304" pitchFamily="18" charset="0"/>
              </a:rPr>
              <a:t>  </a:t>
            </a:r>
          </a:p>
          <a:p>
            <a:pPr algn="just"/>
            <a:endParaRPr lang="es-MX" dirty="0">
              <a:solidFill>
                <a:schemeClr val="bg1"/>
              </a:solidFill>
              <a:latin typeface="Montserrat" panose="00000500000000000000" pitchFamily="2" charset="0"/>
              <a:ea typeface="Times New Roman" panose="02020603050405020304" pitchFamily="18" charset="0"/>
              <a:cs typeface="Times New Roman" panose="02020603050405020304" pitchFamily="18" charset="0"/>
            </a:endParaRPr>
          </a:p>
          <a:p>
            <a:pPr lvl="0" algn="just">
              <a:spcAft>
                <a:spcPts val="0"/>
              </a:spcAft>
              <a:tabLst>
                <a:tab pos="2806065" algn="ctr"/>
                <a:tab pos="5612130" algn="r"/>
                <a:tab pos="2806065" algn="ctr"/>
                <a:tab pos="5612130" algn="r"/>
                <a:tab pos="5941060" algn="r"/>
              </a:tabLst>
            </a:pPr>
            <a:r>
              <a:rPr lang="es-MX" sz="1600" b="1" dirty="0">
                <a:solidFill>
                  <a:schemeClr val="bg1"/>
                </a:solidFill>
                <a:latin typeface="Montserrat" panose="00000500000000000000" pitchFamily="2" charset="0"/>
                <a:ea typeface="Times New Roman" panose="02020603050405020304" pitchFamily="18" charset="0"/>
                <a:cs typeface="Times New Roman" panose="02020603050405020304" pitchFamily="18" charset="0"/>
              </a:rPr>
              <a:t>II. Autoridades Corresponsables:</a:t>
            </a:r>
            <a:r>
              <a:rPr lang="es-MX" sz="1600" dirty="0">
                <a:solidFill>
                  <a:schemeClr val="bg1"/>
                </a:solidFill>
                <a:latin typeface="Montserrat" panose="00000500000000000000" pitchFamily="2" charset="0"/>
                <a:ea typeface="Times New Roman" panose="02020603050405020304" pitchFamily="18" charset="0"/>
                <a:cs typeface="Times New Roman" panose="02020603050405020304" pitchFamily="18" charset="0"/>
              </a:rPr>
              <a:t> A las Secretarías de Gobernación, de Desarrollo Social, de Economía, de Educación Pública, de Salud, del Trabajo y Previsión Social, de Cultura, la Comisión Nacional de Cultura Física y Deporte, el </a:t>
            </a:r>
            <a:r>
              <a:rPr lang="es-MX" sz="1600" u="sng" dirty="0">
                <a:solidFill>
                  <a:schemeClr val="bg1"/>
                </a:solidFill>
                <a:latin typeface="Montserrat" panose="00000500000000000000" pitchFamily="2" charset="0"/>
                <a:ea typeface="Times New Roman" panose="02020603050405020304" pitchFamily="18" charset="0"/>
                <a:cs typeface="Times New Roman" panose="02020603050405020304" pitchFamily="18" charset="0"/>
              </a:rPr>
              <a:t>Sistema Nacional para el Desarrollo Integral de la Familia </a:t>
            </a:r>
            <a:r>
              <a:rPr lang="es-MX" sz="1600" dirty="0">
                <a:solidFill>
                  <a:schemeClr val="bg1"/>
                </a:solidFill>
                <a:latin typeface="Montserrat" panose="00000500000000000000" pitchFamily="2" charset="0"/>
                <a:ea typeface="Times New Roman" panose="02020603050405020304" pitchFamily="18" charset="0"/>
                <a:cs typeface="Times New Roman" panose="02020603050405020304" pitchFamily="18" charset="0"/>
              </a:rPr>
              <a:t>y la Secretaría Ejecutiva del Sistema Nacional de Protección Integral de Niñas, Niños y Adolescentes y </a:t>
            </a:r>
            <a:r>
              <a:rPr lang="es-MX" sz="1600" u="sng" dirty="0">
                <a:solidFill>
                  <a:schemeClr val="bg1"/>
                </a:solidFill>
                <a:latin typeface="Montserrat" panose="00000500000000000000" pitchFamily="2" charset="0"/>
                <a:ea typeface="Times New Roman" panose="02020603050405020304" pitchFamily="18" charset="0"/>
                <a:cs typeface="Times New Roman" panose="02020603050405020304" pitchFamily="18" charset="0"/>
              </a:rPr>
              <a:t>sus equivalentes </a:t>
            </a:r>
            <a:r>
              <a:rPr lang="es-MX" sz="1600" dirty="0">
                <a:solidFill>
                  <a:schemeClr val="bg1"/>
                </a:solidFill>
                <a:latin typeface="Montserrat" panose="00000500000000000000" pitchFamily="2" charset="0"/>
                <a:ea typeface="Times New Roman" panose="02020603050405020304" pitchFamily="18" charset="0"/>
                <a:cs typeface="Times New Roman" panose="02020603050405020304" pitchFamily="18" charset="0"/>
              </a:rPr>
              <a:t>en las entidades federativas, así como aquellas que por su naturaleza deben intervenir en el cumplimiento de la Ley, en el ámbito de sus atribuciones;</a:t>
            </a:r>
            <a:endParaRPr lang="es-MX" sz="1600" dirty="0">
              <a:solidFill>
                <a:schemeClr val="bg1"/>
              </a:solidFill>
            </a:endParaRPr>
          </a:p>
        </p:txBody>
      </p:sp>
      <p:grpSp>
        <p:nvGrpSpPr>
          <p:cNvPr id="2" name="Grupo 1"/>
          <p:cNvGrpSpPr/>
          <p:nvPr/>
        </p:nvGrpSpPr>
        <p:grpSpPr>
          <a:xfrm>
            <a:off x="2101671" y="4590364"/>
            <a:ext cx="9019551" cy="1982059"/>
            <a:chOff x="1741875" y="4557713"/>
            <a:chExt cx="9019551" cy="1982059"/>
          </a:xfrm>
        </p:grpSpPr>
        <p:pic>
          <p:nvPicPr>
            <p:cNvPr id="13" name="Imagen 12">
              <a:extLst>
                <a:ext uri="{FF2B5EF4-FFF2-40B4-BE49-F238E27FC236}">
                  <a16:creationId xmlns:a16="http://schemas.microsoft.com/office/drawing/2014/main" id="{3D17EB16-E4DE-8D40-88EB-5348191A96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7842" y="4557713"/>
              <a:ext cx="1173584" cy="1514475"/>
            </a:xfrm>
            <a:prstGeom prst="rect">
              <a:avLst/>
            </a:prstGeom>
          </p:spPr>
        </p:pic>
        <p:pic>
          <p:nvPicPr>
            <p:cNvPr id="19" name="Imagen 18">
              <a:extLst>
                <a:ext uri="{FF2B5EF4-FFF2-40B4-BE49-F238E27FC236}">
                  <a16:creationId xmlns:a16="http://schemas.microsoft.com/office/drawing/2014/main" id="{234F44FA-B6A7-494C-A6D8-1D0B2494C8FF}"/>
                </a:ext>
              </a:extLst>
            </p:cNvPr>
            <p:cNvPicPr>
              <a:picLocks noChangeAspect="1"/>
            </p:cNvPicPr>
            <p:nvPr/>
          </p:nvPicPr>
          <p:blipFill rotWithShape="1">
            <a:blip r:embed="rId3">
              <a:alphaModFix amt="70000"/>
            </a:blip>
            <a:srcRect t="1" r="73391" b="806"/>
            <a:stretch/>
          </p:blipFill>
          <p:spPr>
            <a:xfrm>
              <a:off x="1741875" y="5314950"/>
              <a:ext cx="1472813" cy="585788"/>
            </a:xfrm>
            <a:prstGeom prst="rect">
              <a:avLst/>
            </a:prstGeom>
          </p:spPr>
        </p:pic>
        <p:pic>
          <p:nvPicPr>
            <p:cNvPr id="20" name="Imagen 19">
              <a:extLst>
                <a:ext uri="{FF2B5EF4-FFF2-40B4-BE49-F238E27FC236}">
                  <a16:creationId xmlns:a16="http://schemas.microsoft.com/office/drawing/2014/main" id="{234F44FA-B6A7-494C-A6D8-1D0B2494C8FF}"/>
                </a:ext>
              </a:extLst>
            </p:cNvPr>
            <p:cNvPicPr>
              <a:picLocks noChangeAspect="1"/>
            </p:cNvPicPr>
            <p:nvPr/>
          </p:nvPicPr>
          <p:blipFill rotWithShape="1">
            <a:blip r:embed="rId3">
              <a:alphaModFix amt="70000"/>
            </a:blip>
            <a:srcRect l="28674" r="54031"/>
            <a:stretch/>
          </p:blipFill>
          <p:spPr>
            <a:xfrm>
              <a:off x="3400426" y="5310188"/>
              <a:ext cx="957262" cy="590550"/>
            </a:xfrm>
            <a:prstGeom prst="rect">
              <a:avLst/>
            </a:prstGeom>
          </p:spPr>
        </p:pic>
        <p:pic>
          <p:nvPicPr>
            <p:cNvPr id="22" name="Imagen 21"/>
            <p:cNvPicPr>
              <a:picLocks noChangeAspect="1"/>
            </p:cNvPicPr>
            <p:nvPr/>
          </p:nvPicPr>
          <p:blipFill rotWithShape="1">
            <a:blip r:embed="rId5"/>
            <a:srcRect l="36836" t="27350" r="36914" b="28045"/>
            <a:stretch/>
          </p:blipFill>
          <p:spPr>
            <a:xfrm>
              <a:off x="7205247" y="4557713"/>
              <a:ext cx="1936807" cy="1850343"/>
            </a:xfrm>
            <a:prstGeom prst="ellipse">
              <a:avLst/>
            </a:prstGeom>
          </p:spPr>
        </p:pic>
        <p:pic>
          <p:nvPicPr>
            <p:cNvPr id="24" name="Imagen 23"/>
            <p:cNvPicPr>
              <a:picLocks noChangeAspect="1"/>
            </p:cNvPicPr>
            <p:nvPr/>
          </p:nvPicPr>
          <p:blipFill rotWithShape="1">
            <a:blip r:embed="rId6"/>
            <a:srcRect l="7583" t="14851" r="8132" b="18557"/>
            <a:stretch/>
          </p:blipFill>
          <p:spPr>
            <a:xfrm>
              <a:off x="4957763" y="4736367"/>
              <a:ext cx="1943098" cy="1803405"/>
            </a:xfrm>
            <a:prstGeom prst="ellipse">
              <a:avLst/>
            </a:prstGeom>
          </p:spPr>
        </p:pic>
      </p:grpSp>
    </p:spTree>
    <p:extLst>
      <p:ext uri="{BB962C8B-B14F-4D97-AF65-F5344CB8AC3E}">
        <p14:creationId xmlns:p14="http://schemas.microsoft.com/office/powerpoint/2010/main" val="10707433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p:cNvGrpSpPr/>
          <p:nvPr/>
        </p:nvGrpSpPr>
        <p:grpSpPr>
          <a:xfrm>
            <a:off x="0" y="-422"/>
            <a:ext cx="12193200" cy="6860008"/>
            <a:chOff x="0" y="42442"/>
            <a:chExt cx="12193200" cy="6860008"/>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442"/>
              <a:ext cx="12193200" cy="6860008"/>
            </a:xfrm>
            <a:prstGeom prst="rect">
              <a:avLst/>
            </a:prstGeom>
          </p:spPr>
        </p:pic>
        <p:pic>
          <p:nvPicPr>
            <p:cNvPr id="5" name="Imagen 4">
              <a:extLst>
                <a:ext uri="{FF2B5EF4-FFF2-40B4-BE49-F238E27FC236}">
                  <a16:creationId xmlns:a16="http://schemas.microsoft.com/office/drawing/2014/main" id="{BFC37E58-F3AE-614B-B9B0-97342E100BCB}"/>
                </a:ext>
              </a:extLst>
            </p:cNvPr>
            <p:cNvPicPr>
              <a:picLocks noChangeAspect="1"/>
            </p:cNvPicPr>
            <p:nvPr/>
          </p:nvPicPr>
          <p:blipFill>
            <a:blip r:embed="rId3">
              <a:alphaModFix amt="70000"/>
            </a:blip>
            <a:stretch>
              <a:fillRect/>
            </a:stretch>
          </p:blipFill>
          <p:spPr>
            <a:xfrm>
              <a:off x="1104900" y="152400"/>
              <a:ext cx="5534959" cy="590550"/>
            </a:xfrm>
            <a:prstGeom prst="rect">
              <a:avLst/>
            </a:prstGeom>
          </p:spPr>
        </p:pic>
      </p:grpSp>
      <p:sp>
        <p:nvSpPr>
          <p:cNvPr id="7" name="Título 1">
            <a:extLst>
              <a:ext uri="{FF2B5EF4-FFF2-40B4-BE49-F238E27FC236}">
                <a16:creationId xmlns:a16="http://schemas.microsoft.com/office/drawing/2014/main" id="{7F5FDEF1-6B97-8F47-AA9F-DCC872F3E0EA}"/>
              </a:ext>
            </a:extLst>
          </p:cNvPr>
          <p:cNvSpPr>
            <a:spLocks noGrp="1"/>
          </p:cNvSpPr>
          <p:nvPr>
            <p:ph type="title"/>
          </p:nvPr>
        </p:nvSpPr>
        <p:spPr>
          <a:xfrm>
            <a:off x="561812" y="1073953"/>
            <a:ext cx="7964280" cy="392844"/>
          </a:xfrm>
        </p:spPr>
        <p:txBody>
          <a:bodyPr anchor="t">
            <a:noAutofit/>
          </a:bodyPr>
          <a:lstStyle/>
          <a:p>
            <a:r>
              <a:rPr lang="es-MX" sz="1800" b="1" dirty="0">
                <a:solidFill>
                  <a:srgbClr val="003300"/>
                </a:solidFill>
                <a:latin typeface="Montserrat" pitchFamily="2" charset="77"/>
                <a:ea typeface="+mn-ea"/>
                <a:cs typeface="Times New Roman" panose="02020603050405020304" pitchFamily="18" charset="0"/>
              </a:rPr>
              <a:t>Ley Nacional de Ejecución Penal </a:t>
            </a:r>
          </a:p>
        </p:txBody>
      </p:sp>
      <p:sp>
        <p:nvSpPr>
          <p:cNvPr id="9" name="Redondear rectángulo de esquina diagonal 8"/>
          <p:cNvSpPr/>
          <p:nvPr/>
        </p:nvSpPr>
        <p:spPr>
          <a:xfrm>
            <a:off x="971550" y="1343028"/>
            <a:ext cx="10387013" cy="4600575"/>
          </a:xfrm>
          <a:prstGeom prst="round2Diag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solidFill>
                  <a:schemeClr val="bg1"/>
                </a:solidFill>
                <a:latin typeface="Montserrat" panose="00000500000000000000" pitchFamily="2" charset="0"/>
                <a:ea typeface="Times New Roman" panose="02020603050405020304" pitchFamily="18" charset="0"/>
                <a:cs typeface="Times New Roman" panose="02020603050405020304" pitchFamily="18" charset="0"/>
              </a:rPr>
              <a:t>Artículo 10. Derechos de las mujeres privadas de su libertad en un Centro Penitenciario.</a:t>
            </a:r>
          </a:p>
          <a:p>
            <a:pPr algn="just"/>
            <a:endParaRPr lang="es-MX" dirty="0">
              <a:latin typeface="Montserrat" panose="00000500000000000000" pitchFamily="2" charset="0"/>
              <a:ea typeface="Times New Roman" panose="02020603050405020304" pitchFamily="18" charset="0"/>
              <a:cs typeface="Times New Roman" panose="02020603050405020304" pitchFamily="18" charset="0"/>
            </a:endParaRPr>
          </a:p>
          <a:p>
            <a:pPr algn="just"/>
            <a:r>
              <a:rPr lang="es-MX" sz="1200" dirty="0">
                <a:latin typeface="Montserrat" panose="00000500000000000000" pitchFamily="2" charset="0"/>
                <a:ea typeface="Times New Roman" panose="02020603050405020304" pitchFamily="18" charset="0"/>
                <a:cs typeface="Times New Roman" panose="02020603050405020304" pitchFamily="18" charset="0"/>
              </a:rPr>
              <a:t>Además de los derechos establecidos en el artículo anterior, las mujeres privadas de la libertad tendrán derecho a: </a:t>
            </a:r>
          </a:p>
          <a:p>
            <a:pPr algn="just"/>
            <a:endParaRPr lang="es-MX" sz="1200" dirty="0">
              <a:latin typeface="Montserrat" panose="00000500000000000000" pitchFamily="2" charset="0"/>
              <a:ea typeface="Times New Roman" panose="02020603050405020304" pitchFamily="18" charset="0"/>
              <a:cs typeface="Times New Roman" panose="02020603050405020304" pitchFamily="18" charset="0"/>
            </a:endParaRPr>
          </a:p>
          <a:p>
            <a:pPr lvl="0" algn="just">
              <a:tabLst>
                <a:tab pos="2806065" algn="ctr"/>
                <a:tab pos="5612130" algn="r"/>
                <a:tab pos="2806065" algn="ctr"/>
                <a:tab pos="5612130" algn="r"/>
                <a:tab pos="5941060" algn="r"/>
              </a:tabLst>
            </a:pPr>
            <a:r>
              <a:rPr lang="es-MX" sz="1200" b="1" dirty="0">
                <a:latin typeface="Montserrat" panose="00000500000000000000" pitchFamily="2" charset="0"/>
                <a:ea typeface="Times New Roman" panose="02020603050405020304" pitchFamily="18" charset="0"/>
                <a:cs typeface="Times New Roman" panose="02020603050405020304" pitchFamily="18" charset="0"/>
              </a:rPr>
              <a:t>I. </a:t>
            </a:r>
            <a:r>
              <a:rPr lang="es-MX" sz="1200" dirty="0">
                <a:latin typeface="Montserrat" panose="00000500000000000000" pitchFamily="2" charset="0"/>
                <a:ea typeface="Times New Roman" panose="02020603050405020304" pitchFamily="18" charset="0"/>
                <a:cs typeface="Times New Roman" panose="02020603050405020304" pitchFamily="18" charset="0"/>
              </a:rPr>
              <a:t>La maternidad y la lactancia; </a:t>
            </a:r>
          </a:p>
          <a:p>
            <a:pPr lvl="0" algn="just">
              <a:tabLst>
                <a:tab pos="2806065" algn="ctr"/>
                <a:tab pos="5612130" algn="r"/>
                <a:tab pos="2806065" algn="ctr"/>
                <a:tab pos="5612130" algn="r"/>
                <a:tab pos="5941060" algn="r"/>
              </a:tabLst>
            </a:pPr>
            <a:endParaRPr lang="es-MX" sz="1200" dirty="0">
              <a:latin typeface="Montserrat" panose="00000500000000000000" pitchFamily="2" charset="0"/>
              <a:ea typeface="Times New Roman" panose="02020603050405020304" pitchFamily="18" charset="0"/>
              <a:cs typeface="Times New Roman" panose="02020603050405020304" pitchFamily="18" charset="0"/>
            </a:endParaRPr>
          </a:p>
          <a:p>
            <a:pPr algn="just"/>
            <a:r>
              <a:rPr lang="es-MX" sz="1200" b="1" dirty="0">
                <a:latin typeface="Montserrat" panose="00000500000000000000" pitchFamily="2" charset="0"/>
                <a:ea typeface="Times New Roman" panose="02020603050405020304" pitchFamily="18" charset="0"/>
                <a:cs typeface="Times New Roman" panose="02020603050405020304" pitchFamily="18" charset="0"/>
              </a:rPr>
              <a:t>IX.</a:t>
            </a:r>
            <a:r>
              <a:rPr lang="es-MX" sz="1200" dirty="0">
                <a:latin typeface="Montserrat" panose="00000500000000000000" pitchFamily="2" charset="0"/>
                <a:ea typeface="Times New Roman" panose="02020603050405020304" pitchFamily="18" charset="0"/>
                <a:cs typeface="Times New Roman" panose="02020603050405020304" pitchFamily="18" charset="0"/>
              </a:rPr>
              <a:t> Acceder, a los medios necesarios que les permitan a las mujeres con hijas e hijos a su cargo adoptar disposiciones respecto a su cuidado.</a:t>
            </a:r>
          </a:p>
          <a:p>
            <a:pPr algn="just"/>
            <a:r>
              <a:rPr lang="es-MX" sz="1200" dirty="0">
                <a:latin typeface="Montserrat" panose="00000500000000000000" pitchFamily="2" charset="0"/>
                <a:ea typeface="Times New Roman" panose="02020603050405020304" pitchFamily="18" charset="0"/>
                <a:cs typeface="Times New Roman" panose="02020603050405020304" pitchFamily="18" charset="0"/>
              </a:rPr>
              <a:t> </a:t>
            </a:r>
          </a:p>
          <a:p>
            <a:pPr algn="just"/>
            <a:r>
              <a:rPr lang="es-MX" sz="1200" dirty="0">
                <a:latin typeface="Montserrat" panose="00000500000000000000" pitchFamily="2" charset="0"/>
                <a:ea typeface="Times New Roman" panose="02020603050405020304" pitchFamily="18" charset="0"/>
                <a:cs typeface="Times New Roman" panose="02020603050405020304" pitchFamily="18" charset="0"/>
              </a:rPr>
              <a:t>Para el caso de las mujeres que deseen conservar la custodia de la hija o el hijo menor de tres años, durante su estancia en el Centro Penitenciario y no hubiera familiar que pudiera hacerse responsable en la familia de origen, la Autoridad Penitenciaria establecerá los criterios para garantizar el ingreso de la niña o el niño. </a:t>
            </a:r>
          </a:p>
          <a:p>
            <a:pPr algn="just"/>
            <a:endParaRPr lang="es-MX" sz="1200" dirty="0">
              <a:latin typeface="Montserrat" panose="00000500000000000000" pitchFamily="2" charset="0"/>
              <a:ea typeface="Times New Roman" panose="02020603050405020304" pitchFamily="18" charset="0"/>
              <a:cs typeface="Times New Roman" panose="02020603050405020304" pitchFamily="18" charset="0"/>
            </a:endParaRPr>
          </a:p>
          <a:p>
            <a:pPr algn="just"/>
            <a:r>
              <a:rPr lang="es-MX" sz="1200" dirty="0">
                <a:latin typeface="Montserrat" panose="00000500000000000000" pitchFamily="2" charset="0"/>
                <a:ea typeface="Times New Roman" panose="02020603050405020304" pitchFamily="18" charset="0"/>
                <a:cs typeface="Times New Roman" panose="02020603050405020304" pitchFamily="18" charset="0"/>
              </a:rPr>
              <a:t>La Autoridad Penitenciaria coadyuvará con las autoridades corresponsables, en el ámbito de su competencia, para proporcionar las condiciones de vida que garanticen el sano desarrollo de niñas y niños</a:t>
            </a:r>
          </a:p>
          <a:p>
            <a:pPr algn="just"/>
            <a:endParaRPr lang="es-MX" sz="1200" dirty="0">
              <a:latin typeface="Montserrat" panose="00000500000000000000" pitchFamily="2" charset="0"/>
              <a:ea typeface="Times New Roman" panose="02020603050405020304" pitchFamily="18" charset="0"/>
              <a:cs typeface="Times New Roman" panose="02020603050405020304" pitchFamily="18" charset="0"/>
            </a:endParaRPr>
          </a:p>
          <a:p>
            <a:pPr algn="just"/>
            <a:r>
              <a:rPr lang="es-MX" sz="1200" dirty="0">
                <a:latin typeface="Montserrat" panose="00000500000000000000" pitchFamily="2" charset="0"/>
                <a:ea typeface="Times New Roman" panose="02020603050405020304" pitchFamily="18" charset="0"/>
                <a:cs typeface="Times New Roman" panose="02020603050405020304" pitchFamily="18" charset="0"/>
              </a:rPr>
              <a:t>En ese sentido, se notificará a la </a:t>
            </a:r>
            <a:r>
              <a:rPr lang="es-MX" sz="1200" b="1" dirty="0">
                <a:solidFill>
                  <a:srgbClr val="921A4B"/>
                </a:solidFill>
                <a:latin typeface="Montserrat" panose="00000500000000000000" pitchFamily="2" charset="0"/>
                <a:ea typeface="Times New Roman" panose="02020603050405020304" pitchFamily="18" charset="0"/>
                <a:cs typeface="Times New Roman" panose="02020603050405020304" pitchFamily="18" charset="0"/>
              </a:rPr>
              <a:t>Procuraduría Federal de Protección de Niñas, Niños y Adolescentes </a:t>
            </a:r>
            <a:r>
              <a:rPr lang="es-MX" sz="1200" dirty="0">
                <a:latin typeface="Montserrat" panose="00000500000000000000" pitchFamily="2" charset="0"/>
                <a:ea typeface="Times New Roman" panose="02020603050405020304" pitchFamily="18" charset="0"/>
                <a:cs typeface="Times New Roman" panose="02020603050405020304" pitchFamily="18" charset="0"/>
              </a:rPr>
              <a:t>o a sus equivalentes en las entidades federativas; </a:t>
            </a:r>
            <a:endParaRPr lang="es-MX" sz="1200" dirty="0"/>
          </a:p>
        </p:txBody>
      </p:sp>
    </p:spTree>
    <p:extLst>
      <p:ext uri="{BB962C8B-B14F-4D97-AF65-F5344CB8AC3E}">
        <p14:creationId xmlns:p14="http://schemas.microsoft.com/office/powerpoint/2010/main" val="12878976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p:cNvGrpSpPr/>
          <p:nvPr/>
        </p:nvGrpSpPr>
        <p:grpSpPr>
          <a:xfrm>
            <a:off x="-1200" y="0"/>
            <a:ext cx="12193200" cy="6858293"/>
            <a:chOff x="0" y="0"/>
            <a:chExt cx="12193200" cy="6858293"/>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3200" cy="6858293"/>
            </a:xfrm>
            <a:prstGeom prst="rect">
              <a:avLst/>
            </a:prstGeom>
            <a:ln>
              <a:noFill/>
            </a:ln>
          </p:spPr>
        </p:pic>
        <p:pic>
          <p:nvPicPr>
            <p:cNvPr id="5" name="Imagen 4">
              <a:extLst>
                <a:ext uri="{FF2B5EF4-FFF2-40B4-BE49-F238E27FC236}">
                  <a16:creationId xmlns:a16="http://schemas.microsoft.com/office/drawing/2014/main" id="{234F44FA-B6A7-494C-A6D8-1D0B2494C8FF}"/>
                </a:ext>
              </a:extLst>
            </p:cNvPr>
            <p:cNvPicPr>
              <a:picLocks noChangeAspect="1"/>
            </p:cNvPicPr>
            <p:nvPr/>
          </p:nvPicPr>
          <p:blipFill>
            <a:blip r:embed="rId3">
              <a:alphaModFix amt="70000"/>
            </a:blip>
            <a:stretch>
              <a:fillRect/>
            </a:stretch>
          </p:blipFill>
          <p:spPr>
            <a:xfrm>
              <a:off x="1104900" y="152400"/>
              <a:ext cx="5534959" cy="590550"/>
            </a:xfrm>
            <a:prstGeom prst="rect">
              <a:avLst/>
            </a:prstGeom>
          </p:spPr>
        </p:pic>
      </p:grpSp>
      <p:sp>
        <p:nvSpPr>
          <p:cNvPr id="7" name="Título 1">
            <a:extLst>
              <a:ext uri="{FF2B5EF4-FFF2-40B4-BE49-F238E27FC236}">
                <a16:creationId xmlns:a16="http://schemas.microsoft.com/office/drawing/2014/main" id="{7F5FDEF1-6B97-8F47-AA9F-DCC872F3E0EA}"/>
              </a:ext>
            </a:extLst>
          </p:cNvPr>
          <p:cNvSpPr>
            <a:spLocks noGrp="1"/>
          </p:cNvSpPr>
          <p:nvPr>
            <p:ph type="title"/>
          </p:nvPr>
        </p:nvSpPr>
        <p:spPr>
          <a:xfrm>
            <a:off x="918999" y="1073953"/>
            <a:ext cx="7964280" cy="392844"/>
          </a:xfrm>
        </p:spPr>
        <p:txBody>
          <a:bodyPr anchor="t">
            <a:noAutofit/>
          </a:bodyPr>
          <a:lstStyle/>
          <a:p>
            <a:r>
              <a:rPr lang="es-MX" sz="1800" b="1" dirty="0">
                <a:solidFill>
                  <a:srgbClr val="003300"/>
                </a:solidFill>
                <a:latin typeface="Montserrat" pitchFamily="2" charset="77"/>
                <a:ea typeface="+mn-ea"/>
                <a:cs typeface="Times New Roman" panose="02020603050405020304" pitchFamily="18" charset="0"/>
              </a:rPr>
              <a:t>Coordinación Interinstitucional</a:t>
            </a:r>
          </a:p>
        </p:txBody>
      </p:sp>
      <p:sp>
        <p:nvSpPr>
          <p:cNvPr id="3" name="Recortar rectángulo de esquina diagonal 2"/>
          <p:cNvSpPr/>
          <p:nvPr/>
        </p:nvSpPr>
        <p:spPr>
          <a:xfrm>
            <a:off x="1103700" y="1626315"/>
            <a:ext cx="10569188" cy="2133395"/>
          </a:xfrm>
          <a:prstGeom prst="snip2Diag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MX" dirty="0">
                <a:solidFill>
                  <a:schemeClr val="tx1"/>
                </a:solidFill>
                <a:latin typeface="Montserrat" panose="00000500000000000000" pitchFamily="2" charset="0"/>
                <a:ea typeface="Times New Roman" panose="02020603050405020304" pitchFamily="18" charset="0"/>
                <a:cs typeface="Times New Roman" panose="02020603050405020304" pitchFamily="18" charset="0"/>
              </a:rPr>
              <a:t>A mediados del año 2016, la Procuraduría Federal de Protección de Niñas, Niños y Adolescentes, estableció coordinación con  el Órgano Administrativo Desconcentrado Prevención y Readaptación Social (OADPRS), que  es la Institución encargada de organizar y administrar los Centros Federales de Readaptación Social (CEFERESOS), para la reclusión de personas procesadas, la ejecución de sentencias y la aplicación de tratamientos de readaptación social.</a:t>
            </a:r>
          </a:p>
          <a:p>
            <a:pPr algn="just"/>
            <a:endParaRPr lang="es-MX" dirty="0">
              <a:solidFill>
                <a:schemeClr val="tx1"/>
              </a:solidFill>
              <a:latin typeface="Montserrat" panose="00000500000000000000" pitchFamily="2" charset="0"/>
              <a:ea typeface="Times New Roman" panose="02020603050405020304" pitchFamily="18" charset="0"/>
              <a:cs typeface="Times New Roman" panose="02020603050405020304" pitchFamily="18" charset="0"/>
            </a:endParaRPr>
          </a:p>
        </p:txBody>
      </p:sp>
      <p:pic>
        <p:nvPicPr>
          <p:cNvPr id="1026" name="Picture 2" descr="Archivo:OADPRS Logo.png - Wikipedia, la enciclopedia lib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3752" y="3397187"/>
            <a:ext cx="3171209" cy="2282540"/>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n 14">
            <a:extLst>
              <a:ext uri="{FF2B5EF4-FFF2-40B4-BE49-F238E27FC236}">
                <a16:creationId xmlns:a16="http://schemas.microsoft.com/office/drawing/2014/main" id="{234F44FA-B6A7-494C-A6D8-1D0B2494C8FF}"/>
              </a:ext>
            </a:extLst>
          </p:cNvPr>
          <p:cNvPicPr>
            <a:picLocks noChangeAspect="1"/>
          </p:cNvPicPr>
          <p:nvPr/>
        </p:nvPicPr>
        <p:blipFill rotWithShape="1">
          <a:blip r:embed="rId3">
            <a:alphaModFix amt="70000"/>
          </a:blip>
          <a:srcRect t="4875" r="53614" b="1"/>
          <a:stretch/>
        </p:blipFill>
        <p:spPr>
          <a:xfrm>
            <a:off x="5815013" y="3974030"/>
            <a:ext cx="4853455" cy="1061941"/>
          </a:xfrm>
          <a:prstGeom prst="rect">
            <a:avLst/>
          </a:prstGeom>
        </p:spPr>
      </p:pic>
    </p:spTree>
    <p:extLst>
      <p:ext uri="{BB962C8B-B14F-4D97-AF65-F5344CB8AC3E}">
        <p14:creationId xmlns:p14="http://schemas.microsoft.com/office/powerpoint/2010/main" val="40828982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istema Nacional DIF | Gobierno | gob.mx">
            <a:extLst>
              <a:ext uri="{FF2B5EF4-FFF2-40B4-BE49-F238E27FC236}">
                <a16:creationId xmlns:a16="http://schemas.microsoft.com/office/drawing/2014/main" id="{39759BF3-3A67-3B40-A095-3BDC018C64B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84" r="63854"/>
          <a:stretch/>
        </p:blipFill>
        <p:spPr bwMode="auto">
          <a:xfrm>
            <a:off x="8372072" y="2871031"/>
            <a:ext cx="3658508" cy="281940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13" y="-293"/>
            <a:ext cx="12193200" cy="6858293"/>
          </a:xfrm>
          <a:prstGeom prst="rect">
            <a:avLst/>
          </a:prstGeom>
        </p:spPr>
      </p:pic>
      <p:pic>
        <p:nvPicPr>
          <p:cNvPr id="5" name="Imagen 4">
            <a:extLst>
              <a:ext uri="{FF2B5EF4-FFF2-40B4-BE49-F238E27FC236}">
                <a16:creationId xmlns:a16="http://schemas.microsoft.com/office/drawing/2014/main" id="{234F44FA-B6A7-494C-A6D8-1D0B2494C8FF}"/>
              </a:ext>
            </a:extLst>
          </p:cNvPr>
          <p:cNvPicPr>
            <a:picLocks noChangeAspect="1"/>
          </p:cNvPicPr>
          <p:nvPr/>
        </p:nvPicPr>
        <p:blipFill>
          <a:blip r:embed="rId4">
            <a:alphaModFix amt="70000"/>
          </a:blip>
          <a:stretch>
            <a:fillRect/>
          </a:stretch>
        </p:blipFill>
        <p:spPr>
          <a:xfrm>
            <a:off x="1104900" y="152400"/>
            <a:ext cx="5534959" cy="590550"/>
          </a:xfrm>
          <a:prstGeom prst="rect">
            <a:avLst/>
          </a:prstGeom>
        </p:spPr>
      </p:pic>
      <p:sp>
        <p:nvSpPr>
          <p:cNvPr id="3" name="Rectángulo 2">
            <a:extLst>
              <a:ext uri="{FF2B5EF4-FFF2-40B4-BE49-F238E27FC236}">
                <a16:creationId xmlns:a16="http://schemas.microsoft.com/office/drawing/2014/main" id="{98432F65-9A2F-C84B-8AA7-D589D75CF6CB}"/>
              </a:ext>
            </a:extLst>
          </p:cNvPr>
          <p:cNvSpPr/>
          <p:nvPr/>
        </p:nvSpPr>
        <p:spPr>
          <a:xfrm>
            <a:off x="965200" y="933450"/>
            <a:ext cx="11239500" cy="410882"/>
          </a:xfrm>
          <a:prstGeom prst="rect">
            <a:avLst/>
          </a:prstGeom>
        </p:spPr>
        <p:txBody>
          <a:bodyPr wrap="square">
            <a:spAutoFit/>
          </a:bodyPr>
          <a:lstStyle/>
          <a:p>
            <a:pPr algn="ctr">
              <a:lnSpc>
                <a:spcPct val="115000"/>
              </a:lnSpc>
              <a:tabLst>
                <a:tab pos="2806065" algn="ctr"/>
                <a:tab pos="5612130" algn="r"/>
                <a:tab pos="2700020" algn="ctr"/>
                <a:tab pos="5400040" algn="r"/>
                <a:tab pos="5941060" algn="r"/>
              </a:tabLst>
            </a:pPr>
            <a:r>
              <a:rPr lang="es-MX" b="1" dirty="0">
                <a:solidFill>
                  <a:srgbClr val="003300"/>
                </a:solidFill>
                <a:latin typeface="Montserrat" pitchFamily="2" charset="77"/>
                <a:cs typeface="Times New Roman" panose="02020603050405020304" pitchFamily="18" charset="0"/>
              </a:rPr>
              <a:t>Niñas y niños que viven con su madre privada de la libertad en Centros Penitenciarios</a:t>
            </a:r>
          </a:p>
        </p:txBody>
      </p:sp>
      <p:sp>
        <p:nvSpPr>
          <p:cNvPr id="16" name="Rectángulo 15">
            <a:extLst>
              <a:ext uri="{FF2B5EF4-FFF2-40B4-BE49-F238E27FC236}">
                <a16:creationId xmlns:a16="http://schemas.microsoft.com/office/drawing/2014/main" id="{D9B1FFAE-C9CE-3E4C-8F0B-413E5BBE1753}"/>
              </a:ext>
            </a:extLst>
          </p:cNvPr>
          <p:cNvSpPr/>
          <p:nvPr/>
        </p:nvSpPr>
        <p:spPr>
          <a:xfrm>
            <a:off x="1104900" y="1358981"/>
            <a:ext cx="10604500" cy="2092881"/>
          </a:xfrm>
          <a:prstGeom prst="rect">
            <a:avLst/>
          </a:prstGeom>
        </p:spPr>
        <p:txBody>
          <a:bodyPr wrap="square">
            <a:spAutoFit/>
          </a:bodyPr>
          <a:lstStyle/>
          <a:p>
            <a:pPr algn="just"/>
            <a:r>
              <a:rPr lang="es-MX" b="1" dirty="0">
                <a:solidFill>
                  <a:srgbClr val="003300"/>
                </a:solidFill>
                <a:latin typeface="Montserrat" pitchFamily="2" charset="77"/>
                <a:cs typeface="Times New Roman" panose="02020603050405020304" pitchFamily="18" charset="0"/>
              </a:rPr>
              <a:t>Objetivo</a:t>
            </a:r>
            <a:r>
              <a:rPr lang="es-MX" sz="1600" b="1" dirty="0">
                <a:latin typeface="Montserrat" pitchFamily="2" charset="77"/>
              </a:rPr>
              <a:t>: </a:t>
            </a:r>
            <a:r>
              <a:rPr lang="es-MX" sz="1600" dirty="0">
                <a:latin typeface="Montserrat" pitchFamily="2" charset="77"/>
              </a:rPr>
              <a:t>Realizar acciones en beneficio de las niñas y niños que se encuentran con su madre privada de la libertad  </a:t>
            </a:r>
          </a:p>
          <a:p>
            <a:pPr algn="just"/>
            <a:endParaRPr lang="es-MX" sz="1600" dirty="0">
              <a:latin typeface="Montserrat" pitchFamily="2" charset="77"/>
            </a:endParaRPr>
          </a:p>
          <a:p>
            <a:pPr algn="just"/>
            <a:r>
              <a:rPr lang="es-MX" sz="1600" dirty="0">
                <a:latin typeface="Montserrat" pitchFamily="2" charset="77"/>
              </a:rPr>
              <a:t>El actuar de los involucrados en la atención de las niñas y niños que viven con su madre privada de la libertad en el CEFERESO No. 16, se rige bajo lo establecido en tres protocolos de actuación: </a:t>
            </a:r>
          </a:p>
          <a:p>
            <a:pPr algn="just"/>
            <a:endParaRPr lang="es-MX" sz="1600" b="1" dirty="0"/>
          </a:p>
          <a:p>
            <a:pPr algn="just"/>
            <a:endParaRPr lang="es-MX" sz="1600" dirty="0"/>
          </a:p>
          <a:p>
            <a:pPr algn="just"/>
            <a:endParaRPr lang="es-MX" sz="1600" dirty="0">
              <a:latin typeface="Montserrat" pitchFamily="2" charset="77"/>
            </a:endParaRPr>
          </a:p>
          <a:p>
            <a:pPr algn="just"/>
            <a:endParaRPr lang="es-MX" sz="1600" dirty="0"/>
          </a:p>
        </p:txBody>
      </p:sp>
      <p:graphicFrame>
        <p:nvGraphicFramePr>
          <p:cNvPr id="19" name="Diagrama 18">
            <a:extLst>
              <a:ext uri="{FF2B5EF4-FFF2-40B4-BE49-F238E27FC236}">
                <a16:creationId xmlns:a16="http://schemas.microsoft.com/office/drawing/2014/main" id="{6F22B385-6B73-0E49-97F5-51EF88EFF8E0}"/>
              </a:ext>
            </a:extLst>
          </p:cNvPr>
          <p:cNvGraphicFramePr/>
          <p:nvPr>
            <p:extLst>
              <p:ext uri="{D42A27DB-BD31-4B8C-83A1-F6EECF244321}">
                <p14:modId xmlns:p14="http://schemas.microsoft.com/office/powerpoint/2010/main" val="4242119194"/>
              </p:ext>
            </p:extLst>
          </p:nvPr>
        </p:nvGraphicFramePr>
        <p:xfrm>
          <a:off x="783720" y="2527030"/>
          <a:ext cx="8394700" cy="369571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CuadroTexto 7"/>
          <p:cNvSpPr txBox="1"/>
          <p:nvPr/>
        </p:nvSpPr>
        <p:spPr>
          <a:xfrm>
            <a:off x="875872" y="6292631"/>
            <a:ext cx="11303315" cy="553998"/>
          </a:xfrm>
          <a:prstGeom prst="rect">
            <a:avLst/>
          </a:prstGeom>
          <a:noFill/>
        </p:spPr>
        <p:txBody>
          <a:bodyPr wrap="square" rtlCol="0">
            <a:spAutoFit/>
          </a:bodyPr>
          <a:lstStyle/>
          <a:p>
            <a:pPr algn="just"/>
            <a:r>
              <a:rPr lang="es-MX" sz="1000" b="1" dirty="0">
                <a:latin typeface="Montserrat" pitchFamily="2" charset="77"/>
              </a:rPr>
              <a:t>Nota: Protocolos aprobados en la XIV Asamblea Plenaria de la Conferencia Nacional del Sistema Penitenciario, los cuales, se encuentran clasificados como reservados,   de acuerdo a la solicitud realizada ante el Comité de Transparencia del OADPRS, bajo el argumento de que dichos protocolos son de actuación directa del personal penitenciario y no de la sociedad civil o público en general,  pues hacen referencia al actuar de los centros penitenciarios del país.</a:t>
            </a:r>
          </a:p>
        </p:txBody>
      </p:sp>
    </p:spTree>
    <p:extLst>
      <p:ext uri="{BB962C8B-B14F-4D97-AF65-F5344CB8AC3E}">
        <p14:creationId xmlns:p14="http://schemas.microsoft.com/office/powerpoint/2010/main" val="450377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3200" cy="6860008"/>
          </a:xfrm>
          <a:prstGeom prst="rect">
            <a:avLst/>
          </a:prstGeom>
        </p:spPr>
      </p:pic>
      <p:pic>
        <p:nvPicPr>
          <p:cNvPr id="5" name="Imagen 4">
            <a:extLst>
              <a:ext uri="{FF2B5EF4-FFF2-40B4-BE49-F238E27FC236}">
                <a16:creationId xmlns:a16="http://schemas.microsoft.com/office/drawing/2014/main" id="{BFC37E58-F3AE-614B-B9B0-97342E100BCB}"/>
              </a:ext>
            </a:extLst>
          </p:cNvPr>
          <p:cNvPicPr>
            <a:picLocks noChangeAspect="1"/>
          </p:cNvPicPr>
          <p:nvPr/>
        </p:nvPicPr>
        <p:blipFill>
          <a:blip r:embed="rId3">
            <a:alphaModFix amt="70000"/>
          </a:blip>
          <a:stretch>
            <a:fillRect/>
          </a:stretch>
        </p:blipFill>
        <p:spPr>
          <a:xfrm>
            <a:off x="1104900" y="152400"/>
            <a:ext cx="5534959" cy="590550"/>
          </a:xfrm>
          <a:prstGeom prst="rect">
            <a:avLst/>
          </a:prstGeom>
        </p:spPr>
      </p:pic>
      <p:sp>
        <p:nvSpPr>
          <p:cNvPr id="3" name="Rectángulo 2">
            <a:extLst>
              <a:ext uri="{FF2B5EF4-FFF2-40B4-BE49-F238E27FC236}">
                <a16:creationId xmlns:a16="http://schemas.microsoft.com/office/drawing/2014/main" id="{0D6868B8-56C4-6D44-B6C6-8111187E0AD7}"/>
              </a:ext>
            </a:extLst>
          </p:cNvPr>
          <p:cNvSpPr/>
          <p:nvPr/>
        </p:nvSpPr>
        <p:spPr>
          <a:xfrm>
            <a:off x="0" y="946150"/>
            <a:ext cx="12192000" cy="410882"/>
          </a:xfrm>
          <a:prstGeom prst="rect">
            <a:avLst/>
          </a:prstGeom>
        </p:spPr>
        <p:txBody>
          <a:bodyPr wrap="square">
            <a:spAutoFit/>
          </a:bodyPr>
          <a:lstStyle/>
          <a:p>
            <a:pPr algn="ctr">
              <a:lnSpc>
                <a:spcPct val="115000"/>
              </a:lnSpc>
              <a:tabLst>
                <a:tab pos="2806065" algn="ctr"/>
                <a:tab pos="5612130" algn="r"/>
                <a:tab pos="2700020" algn="ctr"/>
                <a:tab pos="5400040" algn="r"/>
                <a:tab pos="5941060" algn="r"/>
              </a:tabLst>
            </a:pPr>
            <a:r>
              <a:rPr lang="es-MX" b="1" dirty="0">
                <a:solidFill>
                  <a:srgbClr val="003300"/>
                </a:solidFill>
                <a:latin typeface="Montserrat" pitchFamily="2" charset="77"/>
                <a:cs typeface="Times New Roman" panose="02020603050405020304" pitchFamily="18" charset="0"/>
              </a:rPr>
              <a:t>Niñas y niños que viven con su madre privada de la libertad en Centros Penitenciarios</a:t>
            </a:r>
            <a:r>
              <a:rPr lang="es-ES" b="1" dirty="0">
                <a:solidFill>
                  <a:srgbClr val="003300"/>
                </a:solidFill>
                <a:latin typeface="Montserrat" pitchFamily="2" charset="77"/>
                <a:cs typeface="Times New Roman" panose="02020603050405020304" pitchFamily="18" charset="0"/>
              </a:rPr>
              <a:t>.</a:t>
            </a:r>
            <a:endParaRPr lang="es-MX" b="1" dirty="0">
              <a:solidFill>
                <a:srgbClr val="003300"/>
              </a:solidFill>
              <a:latin typeface="Montserrat" pitchFamily="2" charset="77"/>
              <a:cs typeface="Times New Roman" panose="02020603050405020304" pitchFamily="18" charset="0"/>
            </a:endParaRPr>
          </a:p>
        </p:txBody>
      </p:sp>
      <p:sp>
        <p:nvSpPr>
          <p:cNvPr id="6" name="Rectángulo 5">
            <a:extLst>
              <a:ext uri="{FF2B5EF4-FFF2-40B4-BE49-F238E27FC236}">
                <a16:creationId xmlns:a16="http://schemas.microsoft.com/office/drawing/2014/main" id="{C4839055-3053-7743-8D89-11F31F9361AB}"/>
              </a:ext>
            </a:extLst>
          </p:cNvPr>
          <p:cNvSpPr/>
          <p:nvPr/>
        </p:nvSpPr>
        <p:spPr>
          <a:xfrm>
            <a:off x="0" y="1289763"/>
            <a:ext cx="5410200" cy="2585323"/>
          </a:xfrm>
          <a:prstGeom prst="rect">
            <a:avLst/>
          </a:prstGeom>
        </p:spPr>
        <p:txBody>
          <a:bodyPr wrap="square">
            <a:spAutoFit/>
          </a:bodyPr>
          <a:lstStyle/>
          <a:p>
            <a:pPr algn="just"/>
            <a:r>
              <a:rPr lang="es-MX" dirty="0">
                <a:latin typeface="Montserrat" pitchFamily="2" charset="77"/>
                <a:ea typeface="Calibri" panose="020F0502020204030204" pitchFamily="34" charset="0"/>
                <a:cs typeface="Calibri" panose="020F0502020204030204" pitchFamily="34" charset="0"/>
              </a:rPr>
              <a:t>El pasado 30 de noviembre en el marco de la tercera sesión de la Subcomisión de reinserción de personas liberadas, se presentó el Plan de Trabajo para la atención de niñas, niños, adolescentes y cuidador principal con madre, padre, o referente adulto privado de la libertad. </a:t>
            </a:r>
          </a:p>
          <a:p>
            <a:pPr algn="just"/>
            <a:endParaRPr lang="es-MX" dirty="0">
              <a:latin typeface="Montserrat" pitchFamily="2" charset="77"/>
              <a:ea typeface="Calibri" panose="020F0502020204030204" pitchFamily="34" charset="0"/>
              <a:cs typeface="Calibri" panose="020F0502020204030204" pitchFamily="34" charset="0"/>
            </a:endParaRPr>
          </a:p>
          <a:p>
            <a:pPr algn="just"/>
            <a:r>
              <a:rPr lang="es-MX" dirty="0">
                <a:latin typeface="Montserrat" pitchFamily="2" charset="77"/>
                <a:ea typeface="Calibri" panose="020F0502020204030204" pitchFamily="34" charset="0"/>
                <a:cs typeface="Calibri" panose="020F0502020204030204" pitchFamily="34" charset="0"/>
              </a:rPr>
              <a:t>El documento consta de 5 etapas: </a:t>
            </a:r>
          </a:p>
          <a:p>
            <a:pPr algn="just"/>
            <a:endParaRPr lang="es-MX" dirty="0">
              <a:latin typeface="Montserrat" pitchFamily="2" charset="77"/>
              <a:ea typeface="Calibri" panose="020F0502020204030204" pitchFamily="34" charset="0"/>
              <a:cs typeface="Calibri" panose="020F0502020204030204" pitchFamily="34" charset="0"/>
            </a:endParaRPr>
          </a:p>
          <a:p>
            <a:pPr algn="just"/>
            <a:endParaRPr lang="es-MX" dirty="0">
              <a:latin typeface="Montserrat" pitchFamily="2" charset="77"/>
              <a:ea typeface="Calibri" panose="020F0502020204030204" pitchFamily="34" charset="0"/>
              <a:cs typeface="Calibri" panose="020F0502020204030204" pitchFamily="34" charset="0"/>
            </a:endParaRPr>
          </a:p>
          <a:p>
            <a:pPr algn="just"/>
            <a:endParaRPr lang="es-MX" dirty="0">
              <a:latin typeface="Montserrat" pitchFamily="2" charset="77"/>
              <a:ea typeface="Calibri" panose="020F0502020204030204" pitchFamily="34" charset="0"/>
              <a:cs typeface="Calibri" panose="020F0502020204030204" pitchFamily="34" charset="0"/>
            </a:endParaRPr>
          </a:p>
        </p:txBody>
      </p:sp>
      <p:graphicFrame>
        <p:nvGraphicFramePr>
          <p:cNvPr id="7" name="Diagrama 6">
            <a:extLst>
              <a:ext uri="{FF2B5EF4-FFF2-40B4-BE49-F238E27FC236}">
                <a16:creationId xmlns:a16="http://schemas.microsoft.com/office/drawing/2014/main" id="{D8403059-1CDC-8749-AAD7-857A2157FEFD}"/>
              </a:ext>
            </a:extLst>
          </p:cNvPr>
          <p:cNvGraphicFramePr/>
          <p:nvPr>
            <p:extLst>
              <p:ext uri="{D42A27DB-BD31-4B8C-83A1-F6EECF244321}">
                <p14:modId xmlns:p14="http://schemas.microsoft.com/office/powerpoint/2010/main" val="943173787"/>
              </p:ext>
            </p:extLst>
          </p:nvPr>
        </p:nvGraphicFramePr>
        <p:xfrm>
          <a:off x="5511800" y="1536850"/>
          <a:ext cx="6680200" cy="4375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098" name="Picture 2" descr="DivertiDIF">
            <a:extLst>
              <a:ext uri="{FF2B5EF4-FFF2-40B4-BE49-F238E27FC236}">
                <a16:creationId xmlns:a16="http://schemas.microsoft.com/office/drawing/2014/main" id="{8A580BD1-0147-CF49-8164-A3C2F330BE4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6100" y="3517900"/>
            <a:ext cx="4318000" cy="2428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1445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519563"/>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637</TotalTime>
  <Words>814</Words>
  <Application>Microsoft Office PowerPoint</Application>
  <PresentationFormat>Panorámica</PresentationFormat>
  <Paragraphs>54</Paragraphs>
  <Slides>8</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8</vt:i4>
      </vt:variant>
    </vt:vector>
  </HeadingPairs>
  <TitlesOfParts>
    <vt:vector size="14" baseType="lpstr">
      <vt:lpstr>Arial</vt:lpstr>
      <vt:lpstr>Calibri</vt:lpstr>
      <vt:lpstr>Calibri Light</vt:lpstr>
      <vt:lpstr>Montserrat</vt:lpstr>
      <vt:lpstr>Montserrat Regular</vt:lpstr>
      <vt:lpstr>Tema de Office</vt:lpstr>
      <vt:lpstr>Presentación de PowerPoint</vt:lpstr>
      <vt:lpstr>Presentación de PowerPoint</vt:lpstr>
      <vt:lpstr>Ley Nacional de Ejecución Penal </vt:lpstr>
      <vt:lpstr>Ley Nacional de Ejecución Penal </vt:lpstr>
      <vt:lpstr>Coordinación Interinstitucional</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HP</cp:lastModifiedBy>
  <cp:revision>31</cp:revision>
  <dcterms:created xsi:type="dcterms:W3CDTF">2021-11-26T16:59:32Z</dcterms:created>
  <dcterms:modified xsi:type="dcterms:W3CDTF">2021-12-09T20:16:15Z</dcterms:modified>
</cp:coreProperties>
</file>