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1" r:id="rId7"/>
    <p:sldId id="260" r:id="rId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/>
    <p:restoredTop sz="94626"/>
  </p:normalViewPr>
  <p:slideViewPr>
    <p:cSldViewPr snapToGrid="0" snapToObjects="1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9B4D0F-D428-8044-A2B8-B168C37993AB}" type="doc">
      <dgm:prSet loTypeId="urn:microsoft.com/office/officeart/2005/8/layout/process5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DE7D8560-A316-BE44-B75B-A919B9CE73EE}">
      <dgm:prSet phldrT="[Texto]" custT="1"/>
      <dgm:spPr/>
      <dgm:t>
        <a:bodyPr/>
        <a:lstStyle/>
        <a:p>
          <a:pPr>
            <a:buFont typeface="+mj-lt"/>
            <a:buAutoNum type="arabicPeriod"/>
          </a:pPr>
          <a:r>
            <a:rPr lang="es-MX" sz="2000" b="1" dirty="0">
              <a:latin typeface="Montserrat" pitchFamily="2" charset="77"/>
            </a:rPr>
            <a:t>Detectar o recibir casos de restricción y vulneración de derechos.</a:t>
          </a:r>
          <a:endParaRPr lang="es-MX" sz="2000" dirty="0">
            <a:latin typeface="Montserrat" pitchFamily="2" charset="77"/>
          </a:endParaRPr>
        </a:p>
      </dgm:t>
    </dgm:pt>
    <dgm:pt modelId="{0CA69A78-D0FC-4B47-9891-AE6B3C9DC6A5}" type="parTrans" cxnId="{C750F3CF-62D9-9149-8493-1899FA1EDEFD}">
      <dgm:prSet/>
      <dgm:spPr/>
      <dgm:t>
        <a:bodyPr/>
        <a:lstStyle/>
        <a:p>
          <a:endParaRPr lang="es-MX"/>
        </a:p>
      </dgm:t>
    </dgm:pt>
    <dgm:pt modelId="{7F7B5135-70A5-094E-BFC2-3E64FC8EB003}" type="sibTrans" cxnId="{C750F3CF-62D9-9149-8493-1899FA1EDEFD}">
      <dgm:prSet/>
      <dgm:spPr/>
      <dgm:t>
        <a:bodyPr/>
        <a:lstStyle/>
        <a:p>
          <a:endParaRPr lang="es-MX"/>
        </a:p>
      </dgm:t>
    </dgm:pt>
    <dgm:pt modelId="{35D8F5E0-124E-0045-86FF-BB1CDF2F795A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MX" sz="2000" b="1" dirty="0">
              <a:latin typeface="Montserrat" pitchFamily="2" charset="77"/>
            </a:rPr>
            <a:t>Diagnosticar la situación de sus derechos. </a:t>
          </a:r>
          <a:endParaRPr lang="es-MX" sz="2000" dirty="0">
            <a:latin typeface="Montserrat" pitchFamily="2" charset="77"/>
          </a:endParaRPr>
        </a:p>
      </dgm:t>
    </dgm:pt>
    <dgm:pt modelId="{32082FE9-4285-2D4B-9BC8-7676D02950EB}" type="parTrans" cxnId="{060E1654-3B27-9D46-929A-FADE7427B5CA}">
      <dgm:prSet/>
      <dgm:spPr/>
      <dgm:t>
        <a:bodyPr/>
        <a:lstStyle/>
        <a:p>
          <a:endParaRPr lang="es-MX"/>
        </a:p>
      </dgm:t>
    </dgm:pt>
    <dgm:pt modelId="{D0C9D7BC-1916-8D46-8316-B1B5F43B8CC8}" type="sibTrans" cxnId="{060E1654-3B27-9D46-929A-FADE7427B5CA}">
      <dgm:prSet/>
      <dgm:spPr/>
      <dgm:t>
        <a:bodyPr/>
        <a:lstStyle/>
        <a:p>
          <a:endParaRPr lang="es-MX"/>
        </a:p>
      </dgm:t>
    </dgm:pt>
    <dgm:pt modelId="{30B68049-C129-DF41-8B4F-91A937133639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MX" sz="2000" b="1" dirty="0">
              <a:latin typeface="Montserrat" pitchFamily="2" charset="77"/>
            </a:rPr>
            <a:t>Determinar los derechos que se encuentran restringidos o vulnerados.</a:t>
          </a:r>
          <a:endParaRPr lang="es-MX" sz="2000" dirty="0">
            <a:latin typeface="Montserrat" pitchFamily="2" charset="77"/>
          </a:endParaRPr>
        </a:p>
      </dgm:t>
    </dgm:pt>
    <dgm:pt modelId="{44ED23F5-F320-E044-9B4D-29BABDF50AE3}" type="parTrans" cxnId="{027399BA-F929-6F42-9AD0-5B79740BF030}">
      <dgm:prSet/>
      <dgm:spPr/>
      <dgm:t>
        <a:bodyPr/>
        <a:lstStyle/>
        <a:p>
          <a:endParaRPr lang="es-MX"/>
        </a:p>
      </dgm:t>
    </dgm:pt>
    <dgm:pt modelId="{15E50FEB-8FF6-7B41-B942-5C3CC06C4E83}" type="sibTrans" cxnId="{027399BA-F929-6F42-9AD0-5B79740BF030}">
      <dgm:prSet/>
      <dgm:spPr/>
      <dgm:t>
        <a:bodyPr/>
        <a:lstStyle/>
        <a:p>
          <a:endParaRPr lang="es-MX"/>
        </a:p>
      </dgm:t>
    </dgm:pt>
    <dgm:pt modelId="{86525180-EE2A-5044-B126-C5030272FBBC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MX" sz="2000" b="1" dirty="0">
              <a:latin typeface="Montserrat" pitchFamily="2" charset="77"/>
            </a:rPr>
            <a:t>Elaborar, bajo el principio del interés superior de la niñez, un plan de restitución de derechos.</a:t>
          </a:r>
          <a:endParaRPr lang="es-MX" sz="2000" dirty="0">
            <a:latin typeface="Montserrat" pitchFamily="2" charset="77"/>
          </a:endParaRPr>
        </a:p>
      </dgm:t>
    </dgm:pt>
    <dgm:pt modelId="{2E0EB98A-7B42-B943-BD79-FA6952C3D377}" type="parTrans" cxnId="{AC2551D5-EF12-4A45-96AB-28A8529A4841}">
      <dgm:prSet/>
      <dgm:spPr/>
      <dgm:t>
        <a:bodyPr/>
        <a:lstStyle/>
        <a:p>
          <a:endParaRPr lang="es-MX"/>
        </a:p>
      </dgm:t>
    </dgm:pt>
    <dgm:pt modelId="{D7DB9538-3C6C-D34D-B9D1-A06604117C59}" type="sibTrans" cxnId="{AC2551D5-EF12-4A45-96AB-28A8529A4841}">
      <dgm:prSet/>
      <dgm:spPr/>
      <dgm:t>
        <a:bodyPr/>
        <a:lstStyle/>
        <a:p>
          <a:endParaRPr lang="es-MX"/>
        </a:p>
      </dgm:t>
    </dgm:pt>
    <dgm:pt modelId="{5F1A13F4-609A-7A46-B766-112A3554C74C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MX" sz="2000" b="1" dirty="0">
              <a:latin typeface="Montserrat" pitchFamily="2" charset="77"/>
            </a:rPr>
            <a:t>Notificación del plan de restitución de derechos.</a:t>
          </a:r>
          <a:endParaRPr lang="es-MX" sz="2000" dirty="0">
            <a:latin typeface="Montserrat" pitchFamily="2" charset="77"/>
          </a:endParaRPr>
        </a:p>
      </dgm:t>
    </dgm:pt>
    <dgm:pt modelId="{762702A8-B551-9046-8E3E-2B2AF9284DDD}" type="parTrans" cxnId="{14A0AA7E-5349-F346-8EC5-32CF5CEFD3DD}">
      <dgm:prSet/>
      <dgm:spPr/>
      <dgm:t>
        <a:bodyPr/>
        <a:lstStyle/>
        <a:p>
          <a:endParaRPr lang="es-MX"/>
        </a:p>
      </dgm:t>
    </dgm:pt>
    <dgm:pt modelId="{6493D403-B405-1E42-BD6F-9E2853EACD8A}" type="sibTrans" cxnId="{14A0AA7E-5349-F346-8EC5-32CF5CEFD3DD}">
      <dgm:prSet/>
      <dgm:spPr/>
      <dgm:t>
        <a:bodyPr/>
        <a:lstStyle/>
        <a:p>
          <a:endParaRPr lang="es-MX"/>
        </a:p>
      </dgm:t>
    </dgm:pt>
    <dgm:pt modelId="{3702E18A-C38B-9347-A77E-D38935F550F2}" type="pres">
      <dgm:prSet presAssocID="{B49B4D0F-D428-8044-A2B8-B168C37993AB}" presName="diagram" presStyleCnt="0">
        <dgm:presLayoutVars>
          <dgm:dir/>
          <dgm:resizeHandles val="exact"/>
        </dgm:presLayoutVars>
      </dgm:prSet>
      <dgm:spPr/>
    </dgm:pt>
    <dgm:pt modelId="{1B728BA2-8EFA-7C40-82D8-94E621096369}" type="pres">
      <dgm:prSet presAssocID="{DE7D8560-A316-BE44-B75B-A919B9CE73EE}" presName="node" presStyleLbl="node1" presStyleIdx="0" presStyleCnt="5">
        <dgm:presLayoutVars>
          <dgm:bulletEnabled val="1"/>
        </dgm:presLayoutVars>
      </dgm:prSet>
      <dgm:spPr/>
    </dgm:pt>
    <dgm:pt modelId="{8BD15C81-DCA2-CE46-B585-C5D7BDD8374E}" type="pres">
      <dgm:prSet presAssocID="{7F7B5135-70A5-094E-BFC2-3E64FC8EB003}" presName="sibTrans" presStyleLbl="sibTrans2D1" presStyleIdx="0" presStyleCnt="4"/>
      <dgm:spPr/>
    </dgm:pt>
    <dgm:pt modelId="{C3988E4B-5DF2-164F-9605-CA938AA93F79}" type="pres">
      <dgm:prSet presAssocID="{7F7B5135-70A5-094E-BFC2-3E64FC8EB003}" presName="connectorText" presStyleLbl="sibTrans2D1" presStyleIdx="0" presStyleCnt="4"/>
      <dgm:spPr/>
    </dgm:pt>
    <dgm:pt modelId="{FC9A52AD-6F64-5E49-8D95-13D6F1240703}" type="pres">
      <dgm:prSet presAssocID="{35D8F5E0-124E-0045-86FF-BB1CDF2F795A}" presName="node" presStyleLbl="node1" presStyleIdx="1" presStyleCnt="5">
        <dgm:presLayoutVars>
          <dgm:bulletEnabled val="1"/>
        </dgm:presLayoutVars>
      </dgm:prSet>
      <dgm:spPr/>
    </dgm:pt>
    <dgm:pt modelId="{C2159B6E-C77F-9B4A-B696-6109B66C95A7}" type="pres">
      <dgm:prSet presAssocID="{D0C9D7BC-1916-8D46-8316-B1B5F43B8CC8}" presName="sibTrans" presStyleLbl="sibTrans2D1" presStyleIdx="1" presStyleCnt="4"/>
      <dgm:spPr/>
    </dgm:pt>
    <dgm:pt modelId="{1E9C198F-05F0-E541-9273-CA9ECE4A68AD}" type="pres">
      <dgm:prSet presAssocID="{D0C9D7BC-1916-8D46-8316-B1B5F43B8CC8}" presName="connectorText" presStyleLbl="sibTrans2D1" presStyleIdx="1" presStyleCnt="4"/>
      <dgm:spPr/>
    </dgm:pt>
    <dgm:pt modelId="{97CD155A-7C9E-EB4D-AC13-815E2578E74D}" type="pres">
      <dgm:prSet presAssocID="{30B68049-C129-DF41-8B4F-91A937133639}" presName="node" presStyleLbl="node1" presStyleIdx="2" presStyleCnt="5">
        <dgm:presLayoutVars>
          <dgm:bulletEnabled val="1"/>
        </dgm:presLayoutVars>
      </dgm:prSet>
      <dgm:spPr/>
    </dgm:pt>
    <dgm:pt modelId="{3EBEDB24-8C0D-3849-8E5F-742455ADE059}" type="pres">
      <dgm:prSet presAssocID="{15E50FEB-8FF6-7B41-B942-5C3CC06C4E83}" presName="sibTrans" presStyleLbl="sibTrans2D1" presStyleIdx="2" presStyleCnt="4"/>
      <dgm:spPr/>
    </dgm:pt>
    <dgm:pt modelId="{1AAA785E-BB16-904F-8F07-F69D6983BA3F}" type="pres">
      <dgm:prSet presAssocID="{15E50FEB-8FF6-7B41-B942-5C3CC06C4E83}" presName="connectorText" presStyleLbl="sibTrans2D1" presStyleIdx="2" presStyleCnt="4"/>
      <dgm:spPr/>
    </dgm:pt>
    <dgm:pt modelId="{72FC7241-C71A-8E45-A042-BCE6C6E8EE7A}" type="pres">
      <dgm:prSet presAssocID="{86525180-EE2A-5044-B126-C5030272FBBC}" presName="node" presStyleLbl="node1" presStyleIdx="3" presStyleCnt="5">
        <dgm:presLayoutVars>
          <dgm:bulletEnabled val="1"/>
        </dgm:presLayoutVars>
      </dgm:prSet>
      <dgm:spPr/>
    </dgm:pt>
    <dgm:pt modelId="{154922B7-09EC-DD40-88AA-5025468A8932}" type="pres">
      <dgm:prSet presAssocID="{D7DB9538-3C6C-D34D-B9D1-A06604117C59}" presName="sibTrans" presStyleLbl="sibTrans2D1" presStyleIdx="3" presStyleCnt="4"/>
      <dgm:spPr/>
    </dgm:pt>
    <dgm:pt modelId="{61E49712-F55E-6E48-B881-DAB8E2E50310}" type="pres">
      <dgm:prSet presAssocID="{D7DB9538-3C6C-D34D-B9D1-A06604117C59}" presName="connectorText" presStyleLbl="sibTrans2D1" presStyleIdx="3" presStyleCnt="4"/>
      <dgm:spPr/>
    </dgm:pt>
    <dgm:pt modelId="{CA32E36C-678C-F34A-A9BC-43C66A56EDA8}" type="pres">
      <dgm:prSet presAssocID="{5F1A13F4-609A-7A46-B766-112A3554C74C}" presName="node" presStyleLbl="node1" presStyleIdx="4" presStyleCnt="5">
        <dgm:presLayoutVars>
          <dgm:bulletEnabled val="1"/>
        </dgm:presLayoutVars>
      </dgm:prSet>
      <dgm:spPr/>
    </dgm:pt>
  </dgm:ptLst>
  <dgm:cxnLst>
    <dgm:cxn modelId="{91245509-1249-0841-BB43-897FB969B581}" type="presOf" srcId="{D7DB9538-3C6C-D34D-B9D1-A06604117C59}" destId="{61E49712-F55E-6E48-B881-DAB8E2E50310}" srcOrd="1" destOrd="0" presId="urn:microsoft.com/office/officeart/2005/8/layout/process5"/>
    <dgm:cxn modelId="{329AC917-E981-1A4F-B3DB-F3733E09A874}" type="presOf" srcId="{7F7B5135-70A5-094E-BFC2-3E64FC8EB003}" destId="{C3988E4B-5DF2-164F-9605-CA938AA93F79}" srcOrd="1" destOrd="0" presId="urn:microsoft.com/office/officeart/2005/8/layout/process5"/>
    <dgm:cxn modelId="{21503436-72C8-D149-8BFC-3E64E5D299D8}" type="presOf" srcId="{30B68049-C129-DF41-8B4F-91A937133639}" destId="{97CD155A-7C9E-EB4D-AC13-815E2578E74D}" srcOrd="0" destOrd="0" presId="urn:microsoft.com/office/officeart/2005/8/layout/process5"/>
    <dgm:cxn modelId="{98640C49-A1D9-5B46-ABBF-ADF3CAF33AB5}" type="presOf" srcId="{B49B4D0F-D428-8044-A2B8-B168C37993AB}" destId="{3702E18A-C38B-9347-A77E-D38935F550F2}" srcOrd="0" destOrd="0" presId="urn:microsoft.com/office/officeart/2005/8/layout/process5"/>
    <dgm:cxn modelId="{FA9E406F-2318-E443-A148-17C49B1D9C88}" type="presOf" srcId="{D7DB9538-3C6C-D34D-B9D1-A06604117C59}" destId="{154922B7-09EC-DD40-88AA-5025468A8932}" srcOrd="0" destOrd="0" presId="urn:microsoft.com/office/officeart/2005/8/layout/process5"/>
    <dgm:cxn modelId="{060E1654-3B27-9D46-929A-FADE7427B5CA}" srcId="{B49B4D0F-D428-8044-A2B8-B168C37993AB}" destId="{35D8F5E0-124E-0045-86FF-BB1CDF2F795A}" srcOrd="1" destOrd="0" parTransId="{32082FE9-4285-2D4B-9BC8-7676D02950EB}" sibTransId="{D0C9D7BC-1916-8D46-8316-B1B5F43B8CC8}"/>
    <dgm:cxn modelId="{7A5B2F78-C8B5-EA45-8EFC-EEC77AA6536B}" type="presOf" srcId="{15E50FEB-8FF6-7B41-B942-5C3CC06C4E83}" destId="{3EBEDB24-8C0D-3849-8E5F-742455ADE059}" srcOrd="0" destOrd="0" presId="urn:microsoft.com/office/officeart/2005/8/layout/process5"/>
    <dgm:cxn modelId="{14A0AA7E-5349-F346-8EC5-32CF5CEFD3DD}" srcId="{B49B4D0F-D428-8044-A2B8-B168C37993AB}" destId="{5F1A13F4-609A-7A46-B766-112A3554C74C}" srcOrd="4" destOrd="0" parTransId="{762702A8-B551-9046-8E3E-2B2AF9284DDD}" sibTransId="{6493D403-B405-1E42-BD6F-9E2853EACD8A}"/>
    <dgm:cxn modelId="{756FC381-1D64-1C48-BC72-D1C1B475F105}" type="presOf" srcId="{DE7D8560-A316-BE44-B75B-A919B9CE73EE}" destId="{1B728BA2-8EFA-7C40-82D8-94E621096369}" srcOrd="0" destOrd="0" presId="urn:microsoft.com/office/officeart/2005/8/layout/process5"/>
    <dgm:cxn modelId="{ABEDE787-D498-E84F-9296-C04A11AE947A}" type="presOf" srcId="{D0C9D7BC-1916-8D46-8316-B1B5F43B8CC8}" destId="{C2159B6E-C77F-9B4A-B696-6109B66C95A7}" srcOrd="0" destOrd="0" presId="urn:microsoft.com/office/officeart/2005/8/layout/process5"/>
    <dgm:cxn modelId="{289F0A91-7608-344C-A12B-5632435C7E3D}" type="presOf" srcId="{5F1A13F4-609A-7A46-B766-112A3554C74C}" destId="{CA32E36C-678C-F34A-A9BC-43C66A56EDA8}" srcOrd="0" destOrd="0" presId="urn:microsoft.com/office/officeart/2005/8/layout/process5"/>
    <dgm:cxn modelId="{5CD9B4B0-AC6E-4E47-9991-B381D8091DF9}" type="presOf" srcId="{35D8F5E0-124E-0045-86FF-BB1CDF2F795A}" destId="{FC9A52AD-6F64-5E49-8D95-13D6F1240703}" srcOrd="0" destOrd="0" presId="urn:microsoft.com/office/officeart/2005/8/layout/process5"/>
    <dgm:cxn modelId="{7F780EB7-93CC-554F-8F30-1D1AA0012072}" type="presOf" srcId="{15E50FEB-8FF6-7B41-B942-5C3CC06C4E83}" destId="{1AAA785E-BB16-904F-8F07-F69D6983BA3F}" srcOrd="1" destOrd="0" presId="urn:microsoft.com/office/officeart/2005/8/layout/process5"/>
    <dgm:cxn modelId="{027399BA-F929-6F42-9AD0-5B79740BF030}" srcId="{B49B4D0F-D428-8044-A2B8-B168C37993AB}" destId="{30B68049-C129-DF41-8B4F-91A937133639}" srcOrd="2" destOrd="0" parTransId="{44ED23F5-F320-E044-9B4D-29BABDF50AE3}" sibTransId="{15E50FEB-8FF6-7B41-B942-5C3CC06C4E83}"/>
    <dgm:cxn modelId="{CE53CCC8-B344-BC48-BB07-3E80E1AC9F95}" type="presOf" srcId="{86525180-EE2A-5044-B126-C5030272FBBC}" destId="{72FC7241-C71A-8E45-A042-BCE6C6E8EE7A}" srcOrd="0" destOrd="0" presId="urn:microsoft.com/office/officeart/2005/8/layout/process5"/>
    <dgm:cxn modelId="{B0FB1DCC-C6A2-4641-87CE-A0A6FD6D573D}" type="presOf" srcId="{7F7B5135-70A5-094E-BFC2-3E64FC8EB003}" destId="{8BD15C81-DCA2-CE46-B585-C5D7BDD8374E}" srcOrd="0" destOrd="0" presId="urn:microsoft.com/office/officeart/2005/8/layout/process5"/>
    <dgm:cxn modelId="{C750F3CF-62D9-9149-8493-1899FA1EDEFD}" srcId="{B49B4D0F-D428-8044-A2B8-B168C37993AB}" destId="{DE7D8560-A316-BE44-B75B-A919B9CE73EE}" srcOrd="0" destOrd="0" parTransId="{0CA69A78-D0FC-4B47-9891-AE6B3C9DC6A5}" sibTransId="{7F7B5135-70A5-094E-BFC2-3E64FC8EB003}"/>
    <dgm:cxn modelId="{AC2551D5-EF12-4A45-96AB-28A8529A4841}" srcId="{B49B4D0F-D428-8044-A2B8-B168C37993AB}" destId="{86525180-EE2A-5044-B126-C5030272FBBC}" srcOrd="3" destOrd="0" parTransId="{2E0EB98A-7B42-B943-BD79-FA6952C3D377}" sibTransId="{D7DB9538-3C6C-D34D-B9D1-A06604117C59}"/>
    <dgm:cxn modelId="{2FFF94E8-76A6-A646-8F47-21F0FB7C8C58}" type="presOf" srcId="{D0C9D7BC-1916-8D46-8316-B1B5F43B8CC8}" destId="{1E9C198F-05F0-E541-9273-CA9ECE4A68AD}" srcOrd="1" destOrd="0" presId="urn:microsoft.com/office/officeart/2005/8/layout/process5"/>
    <dgm:cxn modelId="{58919F4A-7125-3D43-A948-1491CBF714F8}" type="presParOf" srcId="{3702E18A-C38B-9347-A77E-D38935F550F2}" destId="{1B728BA2-8EFA-7C40-82D8-94E621096369}" srcOrd="0" destOrd="0" presId="urn:microsoft.com/office/officeart/2005/8/layout/process5"/>
    <dgm:cxn modelId="{14EC3694-EE36-A140-B159-D50FE39913C1}" type="presParOf" srcId="{3702E18A-C38B-9347-A77E-D38935F550F2}" destId="{8BD15C81-DCA2-CE46-B585-C5D7BDD8374E}" srcOrd="1" destOrd="0" presId="urn:microsoft.com/office/officeart/2005/8/layout/process5"/>
    <dgm:cxn modelId="{7CEF0662-7256-6D46-B86F-D04FFAD87E36}" type="presParOf" srcId="{8BD15C81-DCA2-CE46-B585-C5D7BDD8374E}" destId="{C3988E4B-5DF2-164F-9605-CA938AA93F79}" srcOrd="0" destOrd="0" presId="urn:microsoft.com/office/officeart/2005/8/layout/process5"/>
    <dgm:cxn modelId="{B598B822-8C21-E149-B0BA-637DCBDC162F}" type="presParOf" srcId="{3702E18A-C38B-9347-A77E-D38935F550F2}" destId="{FC9A52AD-6F64-5E49-8D95-13D6F1240703}" srcOrd="2" destOrd="0" presId="urn:microsoft.com/office/officeart/2005/8/layout/process5"/>
    <dgm:cxn modelId="{44C045A0-5D45-9F41-A862-E9C6B813CE7F}" type="presParOf" srcId="{3702E18A-C38B-9347-A77E-D38935F550F2}" destId="{C2159B6E-C77F-9B4A-B696-6109B66C95A7}" srcOrd="3" destOrd="0" presId="urn:microsoft.com/office/officeart/2005/8/layout/process5"/>
    <dgm:cxn modelId="{B8730189-BDDF-9347-B78E-9BCC315A6B91}" type="presParOf" srcId="{C2159B6E-C77F-9B4A-B696-6109B66C95A7}" destId="{1E9C198F-05F0-E541-9273-CA9ECE4A68AD}" srcOrd="0" destOrd="0" presId="urn:microsoft.com/office/officeart/2005/8/layout/process5"/>
    <dgm:cxn modelId="{94AB8930-D0A9-AB47-810D-04282ABE987C}" type="presParOf" srcId="{3702E18A-C38B-9347-A77E-D38935F550F2}" destId="{97CD155A-7C9E-EB4D-AC13-815E2578E74D}" srcOrd="4" destOrd="0" presId="urn:microsoft.com/office/officeart/2005/8/layout/process5"/>
    <dgm:cxn modelId="{7A05B7B6-7612-B846-8FF4-F206E3FD7589}" type="presParOf" srcId="{3702E18A-C38B-9347-A77E-D38935F550F2}" destId="{3EBEDB24-8C0D-3849-8E5F-742455ADE059}" srcOrd="5" destOrd="0" presId="urn:microsoft.com/office/officeart/2005/8/layout/process5"/>
    <dgm:cxn modelId="{DB208394-4109-B349-999C-76651C334FA7}" type="presParOf" srcId="{3EBEDB24-8C0D-3849-8E5F-742455ADE059}" destId="{1AAA785E-BB16-904F-8F07-F69D6983BA3F}" srcOrd="0" destOrd="0" presId="urn:microsoft.com/office/officeart/2005/8/layout/process5"/>
    <dgm:cxn modelId="{61599A97-F34D-F04A-97FA-2DA9E645CD0D}" type="presParOf" srcId="{3702E18A-C38B-9347-A77E-D38935F550F2}" destId="{72FC7241-C71A-8E45-A042-BCE6C6E8EE7A}" srcOrd="6" destOrd="0" presId="urn:microsoft.com/office/officeart/2005/8/layout/process5"/>
    <dgm:cxn modelId="{F56A1CB7-F5FE-364B-93FF-778CE716D9FA}" type="presParOf" srcId="{3702E18A-C38B-9347-A77E-D38935F550F2}" destId="{154922B7-09EC-DD40-88AA-5025468A8932}" srcOrd="7" destOrd="0" presId="urn:microsoft.com/office/officeart/2005/8/layout/process5"/>
    <dgm:cxn modelId="{00DBDBD8-EA0B-254B-8923-4C01AC4D1657}" type="presParOf" srcId="{154922B7-09EC-DD40-88AA-5025468A8932}" destId="{61E49712-F55E-6E48-B881-DAB8E2E50310}" srcOrd="0" destOrd="0" presId="urn:microsoft.com/office/officeart/2005/8/layout/process5"/>
    <dgm:cxn modelId="{44C5E38E-2EDC-D346-81BB-442CD858DB56}" type="presParOf" srcId="{3702E18A-C38B-9347-A77E-D38935F550F2}" destId="{CA32E36C-678C-F34A-A9BC-43C66A56EDA8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5263E2-6A7C-1F41-97AD-4C91777DFF60}" type="doc">
      <dgm:prSet loTypeId="urn:microsoft.com/office/officeart/2005/8/layout/hProcess4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B8EA5214-74C7-0540-AB5C-573D9AA27DBF}">
      <dgm:prSet phldrT="[Texto]" custT="1"/>
      <dgm:spPr/>
      <dgm:t>
        <a:bodyPr/>
        <a:lstStyle/>
        <a:p>
          <a:r>
            <a:rPr lang="es-MX" sz="1600" dirty="0">
              <a:latin typeface="Montserrat" charset="0"/>
              <a:ea typeface="Montserrat" charset="0"/>
              <a:cs typeface="Montserrat" charset="0"/>
            </a:rPr>
            <a:t>Vincular a las instituciones que corresponda el cumplimiento del plan de restitución de derechos mediante la emisión de medidas de protección.</a:t>
          </a:r>
          <a:endParaRPr lang="es-MX" sz="1600" dirty="0"/>
        </a:p>
      </dgm:t>
    </dgm:pt>
    <dgm:pt modelId="{838DAD00-CC72-BF44-A063-4EA7D39998AB}" type="parTrans" cxnId="{D519063A-DF44-5841-A8AC-B4E0FFE1BB25}">
      <dgm:prSet/>
      <dgm:spPr/>
      <dgm:t>
        <a:bodyPr/>
        <a:lstStyle/>
        <a:p>
          <a:endParaRPr lang="es-MX"/>
        </a:p>
      </dgm:t>
    </dgm:pt>
    <dgm:pt modelId="{29791B79-2852-8F42-8F52-1BBF5BACD06F}" type="sibTrans" cxnId="{D519063A-DF44-5841-A8AC-B4E0FFE1BB25}">
      <dgm:prSet/>
      <dgm:spPr/>
      <dgm:t>
        <a:bodyPr/>
        <a:lstStyle/>
        <a:p>
          <a:endParaRPr lang="es-MX"/>
        </a:p>
      </dgm:t>
    </dgm:pt>
    <dgm:pt modelId="{5338D322-899B-1947-A574-AF3DA37F7F1A}">
      <dgm:prSet custT="1"/>
      <dgm:spPr/>
      <dgm:t>
        <a:bodyPr/>
        <a:lstStyle/>
        <a:p>
          <a:r>
            <a:rPr lang="es-MX" sz="2400" dirty="0">
              <a:latin typeface="Montserrat" charset="0"/>
              <a:ea typeface="Montserrat" charset="0"/>
              <a:cs typeface="Montserrat" charset="0"/>
            </a:rPr>
            <a:t>Emitir medidas de protección.</a:t>
          </a:r>
          <a:endParaRPr lang="es-MX" sz="2400" dirty="0"/>
        </a:p>
      </dgm:t>
    </dgm:pt>
    <dgm:pt modelId="{DC111386-D196-6A4B-A1AD-483B1831443A}" type="parTrans" cxnId="{9357D641-9AB3-CA42-90C4-117BCED82FE1}">
      <dgm:prSet/>
      <dgm:spPr/>
      <dgm:t>
        <a:bodyPr/>
        <a:lstStyle/>
        <a:p>
          <a:endParaRPr lang="es-MX"/>
        </a:p>
      </dgm:t>
    </dgm:pt>
    <dgm:pt modelId="{BC9BC571-23C3-DF48-BD79-B2BA6A0CFB03}" type="sibTrans" cxnId="{9357D641-9AB3-CA42-90C4-117BCED82FE1}">
      <dgm:prSet/>
      <dgm:spPr/>
      <dgm:t>
        <a:bodyPr/>
        <a:lstStyle/>
        <a:p>
          <a:endParaRPr lang="es-MX"/>
        </a:p>
      </dgm:t>
    </dgm:pt>
    <dgm:pt modelId="{C7678854-536F-E24B-9157-87B3287CCA21}">
      <dgm:prSet custT="1"/>
      <dgm:spPr/>
      <dgm:t>
        <a:bodyPr/>
        <a:lstStyle/>
        <a:p>
          <a:r>
            <a:rPr lang="es-MX" sz="1600" dirty="0">
              <a:latin typeface="Montserrat" charset="0"/>
              <a:ea typeface="Montserrat" charset="0"/>
              <a:cs typeface="Montserrat" charset="0"/>
            </a:rPr>
            <a:t>Solicitar el seguimiento de la medida de protección hasta cerciorarse de que todos los derechos se encuentren garantizados.</a:t>
          </a:r>
          <a:endParaRPr lang="es-MX" sz="1600" dirty="0"/>
        </a:p>
      </dgm:t>
    </dgm:pt>
    <dgm:pt modelId="{C9A660E6-1215-D546-A003-02A82CE38534}" type="parTrans" cxnId="{11EF8B5B-B9BF-234B-BFCD-343D22850E46}">
      <dgm:prSet/>
      <dgm:spPr/>
      <dgm:t>
        <a:bodyPr/>
        <a:lstStyle/>
        <a:p>
          <a:endParaRPr lang="es-MX"/>
        </a:p>
      </dgm:t>
    </dgm:pt>
    <dgm:pt modelId="{D132D583-15FA-FE46-8DE8-F2256C942BEF}" type="sibTrans" cxnId="{11EF8B5B-B9BF-234B-BFCD-343D22850E46}">
      <dgm:prSet/>
      <dgm:spPr/>
      <dgm:t>
        <a:bodyPr/>
        <a:lstStyle/>
        <a:p>
          <a:endParaRPr lang="es-MX"/>
        </a:p>
      </dgm:t>
    </dgm:pt>
    <dgm:pt modelId="{39DCA587-C5D9-5E4E-BE61-A48C865A6990}" type="pres">
      <dgm:prSet presAssocID="{895263E2-6A7C-1F41-97AD-4C91777DFF60}" presName="Name0" presStyleCnt="0">
        <dgm:presLayoutVars>
          <dgm:dir/>
          <dgm:animLvl val="lvl"/>
          <dgm:resizeHandles val="exact"/>
        </dgm:presLayoutVars>
      </dgm:prSet>
      <dgm:spPr/>
    </dgm:pt>
    <dgm:pt modelId="{9350E895-09B0-5148-892F-7B141495888E}" type="pres">
      <dgm:prSet presAssocID="{895263E2-6A7C-1F41-97AD-4C91777DFF60}" presName="tSp" presStyleCnt="0"/>
      <dgm:spPr/>
    </dgm:pt>
    <dgm:pt modelId="{62C98709-F7F6-E44D-8F44-2A22152343E0}" type="pres">
      <dgm:prSet presAssocID="{895263E2-6A7C-1F41-97AD-4C91777DFF60}" presName="bSp" presStyleCnt="0"/>
      <dgm:spPr/>
    </dgm:pt>
    <dgm:pt modelId="{50C4702A-1369-B845-A526-C2B60C72CCE5}" type="pres">
      <dgm:prSet presAssocID="{895263E2-6A7C-1F41-97AD-4C91777DFF60}" presName="process" presStyleCnt="0"/>
      <dgm:spPr/>
    </dgm:pt>
    <dgm:pt modelId="{9AF89B8D-6030-6B4D-ABEB-CA66935FC988}" type="pres">
      <dgm:prSet presAssocID="{B8EA5214-74C7-0540-AB5C-573D9AA27DBF}" presName="composite1" presStyleCnt="0"/>
      <dgm:spPr/>
    </dgm:pt>
    <dgm:pt modelId="{9283756B-09C4-5F42-AF9F-31ED0A6293B3}" type="pres">
      <dgm:prSet presAssocID="{B8EA5214-74C7-0540-AB5C-573D9AA27DBF}" presName="dummyNode1" presStyleLbl="node1" presStyleIdx="0" presStyleCnt="3"/>
      <dgm:spPr/>
    </dgm:pt>
    <dgm:pt modelId="{DE4B920E-0006-D346-B40E-3356A23F1161}" type="pres">
      <dgm:prSet presAssocID="{B8EA5214-74C7-0540-AB5C-573D9AA27DBF}" presName="childNode1" presStyleLbl="bgAcc1" presStyleIdx="0" presStyleCnt="3">
        <dgm:presLayoutVars>
          <dgm:bulletEnabled val="1"/>
        </dgm:presLayoutVars>
      </dgm:prSet>
      <dgm:spPr/>
    </dgm:pt>
    <dgm:pt modelId="{AE073226-D495-9949-BE1D-E1BE52481DCC}" type="pres">
      <dgm:prSet presAssocID="{B8EA5214-74C7-0540-AB5C-573D9AA27DBF}" presName="childNode1tx" presStyleLbl="bgAcc1" presStyleIdx="0" presStyleCnt="3">
        <dgm:presLayoutVars>
          <dgm:bulletEnabled val="1"/>
        </dgm:presLayoutVars>
      </dgm:prSet>
      <dgm:spPr/>
    </dgm:pt>
    <dgm:pt modelId="{DC7E0908-D820-7C44-AC2F-93F5D2658A0C}" type="pres">
      <dgm:prSet presAssocID="{B8EA5214-74C7-0540-AB5C-573D9AA27DBF}" presName="parentNode1" presStyleLbl="node1" presStyleIdx="0" presStyleCnt="3" custScaleY="272787">
        <dgm:presLayoutVars>
          <dgm:chMax val="1"/>
          <dgm:bulletEnabled val="1"/>
        </dgm:presLayoutVars>
      </dgm:prSet>
      <dgm:spPr/>
    </dgm:pt>
    <dgm:pt modelId="{EC039968-5937-C94E-981B-D5B5302BC6FB}" type="pres">
      <dgm:prSet presAssocID="{B8EA5214-74C7-0540-AB5C-573D9AA27DBF}" presName="connSite1" presStyleCnt="0"/>
      <dgm:spPr/>
    </dgm:pt>
    <dgm:pt modelId="{812BC2D0-9CA4-934F-BC9E-CE6512F84D32}" type="pres">
      <dgm:prSet presAssocID="{29791B79-2852-8F42-8F52-1BBF5BACD06F}" presName="Name9" presStyleLbl="sibTrans2D1" presStyleIdx="0" presStyleCnt="2"/>
      <dgm:spPr/>
    </dgm:pt>
    <dgm:pt modelId="{3B584CD8-613D-F346-AA54-020CFC89F125}" type="pres">
      <dgm:prSet presAssocID="{5338D322-899B-1947-A574-AF3DA37F7F1A}" presName="composite2" presStyleCnt="0"/>
      <dgm:spPr/>
    </dgm:pt>
    <dgm:pt modelId="{A0BE8AEC-194E-0D4E-9903-60A3DD90F664}" type="pres">
      <dgm:prSet presAssocID="{5338D322-899B-1947-A574-AF3DA37F7F1A}" presName="dummyNode2" presStyleLbl="node1" presStyleIdx="0" presStyleCnt="3"/>
      <dgm:spPr/>
    </dgm:pt>
    <dgm:pt modelId="{A1EFA3E6-9CF8-4E48-81A0-FDD950BE5386}" type="pres">
      <dgm:prSet presAssocID="{5338D322-899B-1947-A574-AF3DA37F7F1A}" presName="childNode2" presStyleLbl="bgAcc1" presStyleIdx="1" presStyleCnt="3">
        <dgm:presLayoutVars>
          <dgm:bulletEnabled val="1"/>
        </dgm:presLayoutVars>
      </dgm:prSet>
      <dgm:spPr/>
    </dgm:pt>
    <dgm:pt modelId="{5540BC45-4E90-FE43-AF41-EAD6B38EC734}" type="pres">
      <dgm:prSet presAssocID="{5338D322-899B-1947-A574-AF3DA37F7F1A}" presName="childNode2tx" presStyleLbl="bgAcc1" presStyleIdx="1" presStyleCnt="3">
        <dgm:presLayoutVars>
          <dgm:bulletEnabled val="1"/>
        </dgm:presLayoutVars>
      </dgm:prSet>
      <dgm:spPr/>
    </dgm:pt>
    <dgm:pt modelId="{EF32BB84-E7FA-494C-ACE6-3CCF7AB85C7D}" type="pres">
      <dgm:prSet presAssocID="{5338D322-899B-1947-A574-AF3DA37F7F1A}" presName="parentNode2" presStyleLbl="node1" presStyleIdx="1" presStyleCnt="3" custScaleY="272787">
        <dgm:presLayoutVars>
          <dgm:chMax val="0"/>
          <dgm:bulletEnabled val="1"/>
        </dgm:presLayoutVars>
      </dgm:prSet>
      <dgm:spPr/>
    </dgm:pt>
    <dgm:pt modelId="{5CF4C285-1CC4-384D-8D58-B6515D9541F7}" type="pres">
      <dgm:prSet presAssocID="{5338D322-899B-1947-A574-AF3DA37F7F1A}" presName="connSite2" presStyleCnt="0"/>
      <dgm:spPr/>
    </dgm:pt>
    <dgm:pt modelId="{5EAA9A5C-1F8C-AB44-8454-0612C367B896}" type="pres">
      <dgm:prSet presAssocID="{BC9BC571-23C3-DF48-BD79-B2BA6A0CFB03}" presName="Name18" presStyleLbl="sibTrans2D1" presStyleIdx="1" presStyleCnt="2"/>
      <dgm:spPr/>
    </dgm:pt>
    <dgm:pt modelId="{C39FD7D0-0EE1-DE4B-BD62-119DBA7477B1}" type="pres">
      <dgm:prSet presAssocID="{C7678854-536F-E24B-9157-87B3287CCA21}" presName="composite1" presStyleCnt="0"/>
      <dgm:spPr/>
    </dgm:pt>
    <dgm:pt modelId="{E57FA84E-EF01-0F48-9C09-5EEBB655A683}" type="pres">
      <dgm:prSet presAssocID="{C7678854-536F-E24B-9157-87B3287CCA21}" presName="dummyNode1" presStyleLbl="node1" presStyleIdx="1" presStyleCnt="3"/>
      <dgm:spPr/>
    </dgm:pt>
    <dgm:pt modelId="{79D6DFDC-EC10-D147-900F-D6BC4717CC7E}" type="pres">
      <dgm:prSet presAssocID="{C7678854-536F-E24B-9157-87B3287CCA21}" presName="childNode1" presStyleLbl="bgAcc1" presStyleIdx="2" presStyleCnt="3">
        <dgm:presLayoutVars>
          <dgm:bulletEnabled val="1"/>
        </dgm:presLayoutVars>
      </dgm:prSet>
      <dgm:spPr/>
    </dgm:pt>
    <dgm:pt modelId="{79514CD5-07E3-9748-B790-3B2CD131541E}" type="pres">
      <dgm:prSet presAssocID="{C7678854-536F-E24B-9157-87B3287CCA21}" presName="childNode1tx" presStyleLbl="bgAcc1" presStyleIdx="2" presStyleCnt="3">
        <dgm:presLayoutVars>
          <dgm:bulletEnabled val="1"/>
        </dgm:presLayoutVars>
      </dgm:prSet>
      <dgm:spPr/>
    </dgm:pt>
    <dgm:pt modelId="{E839305C-43DA-A047-93CA-47CBCF375DAB}" type="pres">
      <dgm:prSet presAssocID="{C7678854-536F-E24B-9157-87B3287CCA21}" presName="parentNode1" presStyleLbl="node1" presStyleIdx="2" presStyleCnt="3" custScaleY="272787">
        <dgm:presLayoutVars>
          <dgm:chMax val="1"/>
          <dgm:bulletEnabled val="1"/>
        </dgm:presLayoutVars>
      </dgm:prSet>
      <dgm:spPr/>
    </dgm:pt>
    <dgm:pt modelId="{0C83F334-20E7-B940-9EC7-E45D588D88A1}" type="pres">
      <dgm:prSet presAssocID="{C7678854-536F-E24B-9157-87B3287CCA21}" presName="connSite1" presStyleCnt="0"/>
      <dgm:spPr/>
    </dgm:pt>
  </dgm:ptLst>
  <dgm:cxnLst>
    <dgm:cxn modelId="{32FC5417-0829-2447-8513-665F311E0361}" type="presOf" srcId="{895263E2-6A7C-1F41-97AD-4C91777DFF60}" destId="{39DCA587-C5D9-5E4E-BE61-A48C865A6990}" srcOrd="0" destOrd="0" presId="urn:microsoft.com/office/officeart/2005/8/layout/hProcess4"/>
    <dgm:cxn modelId="{D519063A-DF44-5841-A8AC-B4E0FFE1BB25}" srcId="{895263E2-6A7C-1F41-97AD-4C91777DFF60}" destId="{B8EA5214-74C7-0540-AB5C-573D9AA27DBF}" srcOrd="0" destOrd="0" parTransId="{838DAD00-CC72-BF44-A063-4EA7D39998AB}" sibTransId="{29791B79-2852-8F42-8F52-1BBF5BACD06F}"/>
    <dgm:cxn modelId="{11EF8B5B-B9BF-234B-BFCD-343D22850E46}" srcId="{895263E2-6A7C-1F41-97AD-4C91777DFF60}" destId="{C7678854-536F-E24B-9157-87B3287CCA21}" srcOrd="2" destOrd="0" parTransId="{C9A660E6-1215-D546-A003-02A82CE38534}" sibTransId="{D132D583-15FA-FE46-8DE8-F2256C942BEF}"/>
    <dgm:cxn modelId="{9357D641-9AB3-CA42-90C4-117BCED82FE1}" srcId="{895263E2-6A7C-1F41-97AD-4C91777DFF60}" destId="{5338D322-899B-1947-A574-AF3DA37F7F1A}" srcOrd="1" destOrd="0" parTransId="{DC111386-D196-6A4B-A1AD-483B1831443A}" sibTransId="{BC9BC571-23C3-DF48-BD79-B2BA6A0CFB03}"/>
    <dgm:cxn modelId="{ED33AC58-E99A-B040-95C1-D7812BD83DDD}" type="presOf" srcId="{C7678854-536F-E24B-9157-87B3287CCA21}" destId="{E839305C-43DA-A047-93CA-47CBCF375DAB}" srcOrd="0" destOrd="0" presId="urn:microsoft.com/office/officeart/2005/8/layout/hProcess4"/>
    <dgm:cxn modelId="{AC05E57D-6AF5-DC4B-A412-3BEA248D79B7}" type="presOf" srcId="{5338D322-899B-1947-A574-AF3DA37F7F1A}" destId="{EF32BB84-E7FA-494C-ACE6-3CCF7AB85C7D}" srcOrd="0" destOrd="0" presId="urn:microsoft.com/office/officeart/2005/8/layout/hProcess4"/>
    <dgm:cxn modelId="{5A2B179E-BA01-B047-B1D4-E76AF49963B5}" type="presOf" srcId="{29791B79-2852-8F42-8F52-1BBF5BACD06F}" destId="{812BC2D0-9CA4-934F-BC9E-CE6512F84D32}" srcOrd="0" destOrd="0" presId="urn:microsoft.com/office/officeart/2005/8/layout/hProcess4"/>
    <dgm:cxn modelId="{523B95CB-A704-B645-B386-68D790807509}" type="presOf" srcId="{B8EA5214-74C7-0540-AB5C-573D9AA27DBF}" destId="{DC7E0908-D820-7C44-AC2F-93F5D2658A0C}" srcOrd="0" destOrd="0" presId="urn:microsoft.com/office/officeart/2005/8/layout/hProcess4"/>
    <dgm:cxn modelId="{FA19C8D7-079D-324C-929D-EBD68F02E61A}" type="presOf" srcId="{BC9BC571-23C3-DF48-BD79-B2BA6A0CFB03}" destId="{5EAA9A5C-1F8C-AB44-8454-0612C367B896}" srcOrd="0" destOrd="0" presId="urn:microsoft.com/office/officeart/2005/8/layout/hProcess4"/>
    <dgm:cxn modelId="{F53E60AA-238D-4E47-B32E-C923B878D6C5}" type="presParOf" srcId="{39DCA587-C5D9-5E4E-BE61-A48C865A6990}" destId="{9350E895-09B0-5148-892F-7B141495888E}" srcOrd="0" destOrd="0" presId="urn:microsoft.com/office/officeart/2005/8/layout/hProcess4"/>
    <dgm:cxn modelId="{4C46F46F-154C-E04E-A936-ED24D3593E3F}" type="presParOf" srcId="{39DCA587-C5D9-5E4E-BE61-A48C865A6990}" destId="{62C98709-F7F6-E44D-8F44-2A22152343E0}" srcOrd="1" destOrd="0" presId="urn:microsoft.com/office/officeart/2005/8/layout/hProcess4"/>
    <dgm:cxn modelId="{0525BEFF-2355-AD41-B99C-1775EECD0AE6}" type="presParOf" srcId="{39DCA587-C5D9-5E4E-BE61-A48C865A6990}" destId="{50C4702A-1369-B845-A526-C2B60C72CCE5}" srcOrd="2" destOrd="0" presId="urn:microsoft.com/office/officeart/2005/8/layout/hProcess4"/>
    <dgm:cxn modelId="{3C688F86-830B-9643-9430-7874DB106654}" type="presParOf" srcId="{50C4702A-1369-B845-A526-C2B60C72CCE5}" destId="{9AF89B8D-6030-6B4D-ABEB-CA66935FC988}" srcOrd="0" destOrd="0" presId="urn:microsoft.com/office/officeart/2005/8/layout/hProcess4"/>
    <dgm:cxn modelId="{5951B420-40AC-7441-B1AC-9F1C11710D11}" type="presParOf" srcId="{9AF89B8D-6030-6B4D-ABEB-CA66935FC988}" destId="{9283756B-09C4-5F42-AF9F-31ED0A6293B3}" srcOrd="0" destOrd="0" presId="urn:microsoft.com/office/officeart/2005/8/layout/hProcess4"/>
    <dgm:cxn modelId="{C656058E-07D7-E649-A2C6-53E0DF26B32F}" type="presParOf" srcId="{9AF89B8D-6030-6B4D-ABEB-CA66935FC988}" destId="{DE4B920E-0006-D346-B40E-3356A23F1161}" srcOrd="1" destOrd="0" presId="urn:microsoft.com/office/officeart/2005/8/layout/hProcess4"/>
    <dgm:cxn modelId="{1E461BF7-90C8-3C46-A12B-CF7D44140EE4}" type="presParOf" srcId="{9AF89B8D-6030-6B4D-ABEB-CA66935FC988}" destId="{AE073226-D495-9949-BE1D-E1BE52481DCC}" srcOrd="2" destOrd="0" presId="urn:microsoft.com/office/officeart/2005/8/layout/hProcess4"/>
    <dgm:cxn modelId="{7ECA7F01-7CBE-6043-AC2A-202BAD9A6EC2}" type="presParOf" srcId="{9AF89B8D-6030-6B4D-ABEB-CA66935FC988}" destId="{DC7E0908-D820-7C44-AC2F-93F5D2658A0C}" srcOrd="3" destOrd="0" presId="urn:microsoft.com/office/officeart/2005/8/layout/hProcess4"/>
    <dgm:cxn modelId="{AA9FE8B0-4D1E-7C47-AE85-FBC1966A22E0}" type="presParOf" srcId="{9AF89B8D-6030-6B4D-ABEB-CA66935FC988}" destId="{EC039968-5937-C94E-981B-D5B5302BC6FB}" srcOrd="4" destOrd="0" presId="urn:microsoft.com/office/officeart/2005/8/layout/hProcess4"/>
    <dgm:cxn modelId="{E5F78E57-9E04-B345-817C-AFA93E506A40}" type="presParOf" srcId="{50C4702A-1369-B845-A526-C2B60C72CCE5}" destId="{812BC2D0-9CA4-934F-BC9E-CE6512F84D32}" srcOrd="1" destOrd="0" presId="urn:microsoft.com/office/officeart/2005/8/layout/hProcess4"/>
    <dgm:cxn modelId="{EFACA0A4-2667-7843-9418-BB212CD5C4C4}" type="presParOf" srcId="{50C4702A-1369-B845-A526-C2B60C72CCE5}" destId="{3B584CD8-613D-F346-AA54-020CFC89F125}" srcOrd="2" destOrd="0" presId="urn:microsoft.com/office/officeart/2005/8/layout/hProcess4"/>
    <dgm:cxn modelId="{CA8765D8-69A6-D648-956C-2A147FE5FA4C}" type="presParOf" srcId="{3B584CD8-613D-F346-AA54-020CFC89F125}" destId="{A0BE8AEC-194E-0D4E-9903-60A3DD90F664}" srcOrd="0" destOrd="0" presId="urn:microsoft.com/office/officeart/2005/8/layout/hProcess4"/>
    <dgm:cxn modelId="{525EB0BA-348C-6544-9E43-11B1B79C6A3C}" type="presParOf" srcId="{3B584CD8-613D-F346-AA54-020CFC89F125}" destId="{A1EFA3E6-9CF8-4E48-81A0-FDD950BE5386}" srcOrd="1" destOrd="0" presId="urn:microsoft.com/office/officeart/2005/8/layout/hProcess4"/>
    <dgm:cxn modelId="{1D87C077-FEB8-D54C-BF8A-DDA9A886A3D8}" type="presParOf" srcId="{3B584CD8-613D-F346-AA54-020CFC89F125}" destId="{5540BC45-4E90-FE43-AF41-EAD6B38EC734}" srcOrd="2" destOrd="0" presId="urn:microsoft.com/office/officeart/2005/8/layout/hProcess4"/>
    <dgm:cxn modelId="{F3A1BB50-165F-3E45-9173-C09FF416CC5C}" type="presParOf" srcId="{3B584CD8-613D-F346-AA54-020CFC89F125}" destId="{EF32BB84-E7FA-494C-ACE6-3CCF7AB85C7D}" srcOrd="3" destOrd="0" presId="urn:microsoft.com/office/officeart/2005/8/layout/hProcess4"/>
    <dgm:cxn modelId="{04A08596-2B48-A644-8BDA-B49D7C5D1A04}" type="presParOf" srcId="{3B584CD8-613D-F346-AA54-020CFC89F125}" destId="{5CF4C285-1CC4-384D-8D58-B6515D9541F7}" srcOrd="4" destOrd="0" presId="urn:microsoft.com/office/officeart/2005/8/layout/hProcess4"/>
    <dgm:cxn modelId="{73439D68-1479-D240-A27D-B405DA0BCF6C}" type="presParOf" srcId="{50C4702A-1369-B845-A526-C2B60C72CCE5}" destId="{5EAA9A5C-1F8C-AB44-8454-0612C367B896}" srcOrd="3" destOrd="0" presId="urn:microsoft.com/office/officeart/2005/8/layout/hProcess4"/>
    <dgm:cxn modelId="{6824C600-F0EC-EC49-85FC-34ABFBEE869D}" type="presParOf" srcId="{50C4702A-1369-B845-A526-C2B60C72CCE5}" destId="{C39FD7D0-0EE1-DE4B-BD62-119DBA7477B1}" srcOrd="4" destOrd="0" presId="urn:microsoft.com/office/officeart/2005/8/layout/hProcess4"/>
    <dgm:cxn modelId="{9C75F3D6-0AC6-3D45-8588-DF5FF13E5BEA}" type="presParOf" srcId="{C39FD7D0-0EE1-DE4B-BD62-119DBA7477B1}" destId="{E57FA84E-EF01-0F48-9C09-5EEBB655A683}" srcOrd="0" destOrd="0" presId="urn:microsoft.com/office/officeart/2005/8/layout/hProcess4"/>
    <dgm:cxn modelId="{BD1BB1A5-8D89-2746-B0B7-371C45F411A4}" type="presParOf" srcId="{C39FD7D0-0EE1-DE4B-BD62-119DBA7477B1}" destId="{79D6DFDC-EC10-D147-900F-D6BC4717CC7E}" srcOrd="1" destOrd="0" presId="urn:microsoft.com/office/officeart/2005/8/layout/hProcess4"/>
    <dgm:cxn modelId="{5564FCD6-42ED-8241-9CD0-78DBE7ED0ECE}" type="presParOf" srcId="{C39FD7D0-0EE1-DE4B-BD62-119DBA7477B1}" destId="{79514CD5-07E3-9748-B790-3B2CD131541E}" srcOrd="2" destOrd="0" presId="urn:microsoft.com/office/officeart/2005/8/layout/hProcess4"/>
    <dgm:cxn modelId="{8CCF8A91-BA9C-A042-8F39-836F3DACF31C}" type="presParOf" srcId="{C39FD7D0-0EE1-DE4B-BD62-119DBA7477B1}" destId="{E839305C-43DA-A047-93CA-47CBCF375DAB}" srcOrd="3" destOrd="0" presId="urn:microsoft.com/office/officeart/2005/8/layout/hProcess4"/>
    <dgm:cxn modelId="{CF98B4C5-7AE5-754C-BD74-B9CBCE0DB1B1}" type="presParOf" srcId="{C39FD7D0-0EE1-DE4B-BD62-119DBA7477B1}" destId="{0C83F334-20E7-B940-9EC7-E45D588D88A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9C7865-5038-4709-8BF0-653CC17D7A06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23B6BA50-C9A4-4F57-B362-D2F87F8E6927}">
      <dgm:prSet phldrT="[Texto]" custT="1"/>
      <dgm:spPr/>
      <dgm:t>
        <a:bodyPr/>
        <a:lstStyle/>
        <a:p>
          <a:r>
            <a:rPr lang="es-MX" sz="1800" b="0" dirty="0">
              <a:latin typeface="Montserrat" pitchFamily="2" charset="77"/>
              <a:cs typeface="Times New Roman" panose="02020603050405020304" pitchFamily="18" charset="0"/>
            </a:rPr>
            <a:t> Tomar decisiones que permitan que la NNA ejerza plenamente sus derechos</a:t>
          </a:r>
        </a:p>
      </dgm:t>
    </dgm:pt>
    <dgm:pt modelId="{1AE91C32-8B58-44AA-8C76-BFE812E60115}" type="parTrans" cxnId="{86D6E3DE-78BE-44F1-8A84-CF0B716E661F}">
      <dgm:prSet/>
      <dgm:spPr/>
      <dgm:t>
        <a:bodyPr/>
        <a:lstStyle/>
        <a:p>
          <a:endParaRPr lang="es-MX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1A1388-0454-4D34-BBD9-45DAFBE2392B}" type="sibTrans" cxnId="{86D6E3DE-78BE-44F1-8A84-CF0B716E661F}">
      <dgm:prSet/>
      <dgm:spPr/>
      <dgm:t>
        <a:bodyPr/>
        <a:lstStyle/>
        <a:p>
          <a:endParaRPr lang="es-MX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5E25AC-6C2C-42B1-A14B-B2CA1CED987E}">
      <dgm:prSet phldrT="[Texto]" custT="1"/>
      <dgm:spPr/>
      <dgm:t>
        <a:bodyPr/>
        <a:lstStyle/>
        <a:p>
          <a:r>
            <a:rPr lang="es-MX" sz="1800" b="0" dirty="0">
              <a:latin typeface="Montserrat" pitchFamily="2" charset="77"/>
              <a:cs typeface="Times New Roman" panose="02020603050405020304" pitchFamily="18" charset="0"/>
            </a:rPr>
            <a:t>Tomar decisiones que consideren todos los derechos de la NNA, de manera integral</a:t>
          </a:r>
        </a:p>
        <a:p>
          <a:endParaRPr lang="es-MX" sz="1800" b="0" dirty="0">
            <a:latin typeface="Montserrat" pitchFamily="2" charset="77"/>
            <a:cs typeface="Times New Roman" panose="02020603050405020304" pitchFamily="18" charset="0"/>
          </a:endParaRPr>
        </a:p>
      </dgm:t>
    </dgm:pt>
    <dgm:pt modelId="{E54D9762-5D00-4088-B3DE-D5325C9723E7}" type="parTrans" cxnId="{E969B92C-3E7A-47A5-AB27-8961716E093B}">
      <dgm:prSet/>
      <dgm:spPr/>
      <dgm:t>
        <a:bodyPr/>
        <a:lstStyle/>
        <a:p>
          <a:endParaRPr lang="es-MX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30B98-AA48-4A3C-A998-2CE65E63ED61}" type="sibTrans" cxnId="{E969B92C-3E7A-47A5-AB27-8961716E093B}">
      <dgm:prSet/>
      <dgm:spPr/>
      <dgm:t>
        <a:bodyPr/>
        <a:lstStyle/>
        <a:p>
          <a:endParaRPr lang="es-MX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4F1800-6238-4AA3-A638-91194FBBBA32}">
      <dgm:prSet phldrT="[Texto]" custT="1"/>
      <dgm:spPr/>
      <dgm:t>
        <a:bodyPr/>
        <a:lstStyle/>
        <a:p>
          <a:r>
            <a:rPr lang="es-MX" sz="1800" b="0" dirty="0">
              <a:latin typeface="Montserrat" pitchFamily="2" charset="77"/>
              <a:cs typeface="Times New Roman" panose="02020603050405020304" pitchFamily="18" charset="0"/>
            </a:rPr>
            <a:t>Tomar decisiones que incluyan afectaciones y restitución de derechos en el futuro</a:t>
          </a:r>
        </a:p>
        <a:p>
          <a:endParaRPr lang="es-MX" sz="1800" b="0" dirty="0">
            <a:latin typeface="Montserrat" pitchFamily="2" charset="77"/>
            <a:cs typeface="Times New Roman" panose="02020603050405020304" pitchFamily="18" charset="0"/>
          </a:endParaRPr>
        </a:p>
      </dgm:t>
    </dgm:pt>
    <dgm:pt modelId="{98C39924-CE45-448D-89AA-B9D9D1F494D1}" type="parTrans" cxnId="{D11885CD-441A-470C-8AC6-7B94E63DC27B}">
      <dgm:prSet/>
      <dgm:spPr/>
      <dgm:t>
        <a:bodyPr/>
        <a:lstStyle/>
        <a:p>
          <a:endParaRPr lang="es-MX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3FFC3-619A-4C6B-A144-D656E14AC4C4}" type="sibTrans" cxnId="{D11885CD-441A-470C-8AC6-7B94E63DC27B}">
      <dgm:prSet/>
      <dgm:spPr/>
      <dgm:t>
        <a:bodyPr/>
        <a:lstStyle/>
        <a:p>
          <a:endParaRPr lang="es-MX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7ABFC4-7491-4919-8CBC-31E11A326ACC}">
      <dgm:prSet phldrT="[Texto]" custT="1"/>
      <dgm:spPr/>
      <dgm:t>
        <a:bodyPr/>
        <a:lstStyle/>
        <a:p>
          <a:r>
            <a:rPr lang="es-MX" sz="1800" b="0" dirty="0">
              <a:latin typeface="Montserrat" pitchFamily="2" charset="77"/>
              <a:cs typeface="Times New Roman" panose="02020603050405020304" pitchFamily="18" charset="0"/>
            </a:rPr>
            <a:t> Tomar decisiones que consideren  la opinión de la NNA</a:t>
          </a:r>
        </a:p>
      </dgm:t>
    </dgm:pt>
    <dgm:pt modelId="{D1F0D29F-19DB-4677-974F-33861B564710}" type="parTrans" cxnId="{421D5AB7-37AE-4031-A30D-D057519EA888}">
      <dgm:prSet/>
      <dgm:spPr/>
      <dgm:t>
        <a:bodyPr/>
        <a:lstStyle/>
        <a:p>
          <a:endParaRPr lang="es-MX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0720FE-2023-4EB7-8E62-3BFC59AA0CB0}" type="sibTrans" cxnId="{421D5AB7-37AE-4031-A30D-D057519EA888}">
      <dgm:prSet/>
      <dgm:spPr/>
      <dgm:t>
        <a:bodyPr/>
        <a:lstStyle/>
        <a:p>
          <a:endParaRPr lang="es-MX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6AEC7C-9F02-4E81-BB5F-6D490CA82559}">
      <dgm:prSet phldrT="[Texto]" custT="1"/>
      <dgm:spPr/>
      <dgm:t>
        <a:bodyPr/>
        <a:lstStyle/>
        <a:p>
          <a:r>
            <a:rPr lang="es-MX" sz="1800" b="0" dirty="0">
              <a:latin typeface="Montserrat" pitchFamily="2" charset="77"/>
              <a:cs typeface="Times New Roman" panose="02020603050405020304" pitchFamily="18" charset="0"/>
            </a:rPr>
            <a:t> Registrar en el expediente toda la información obtenida y los razonamientos realizados para cada decisión </a:t>
          </a:r>
        </a:p>
      </dgm:t>
    </dgm:pt>
    <dgm:pt modelId="{C748A18A-F056-4F99-AD19-5E0A4DBA3F91}" type="parTrans" cxnId="{28A24FFB-84B7-47FD-9BDA-0EF98E48F933}">
      <dgm:prSet/>
      <dgm:spPr/>
      <dgm:t>
        <a:bodyPr/>
        <a:lstStyle/>
        <a:p>
          <a:endParaRPr lang="es-MX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999F19-34E2-43F4-A1D1-1D048A55CA50}" type="sibTrans" cxnId="{28A24FFB-84B7-47FD-9BDA-0EF98E48F933}">
      <dgm:prSet/>
      <dgm:spPr/>
      <dgm:t>
        <a:bodyPr/>
        <a:lstStyle/>
        <a:p>
          <a:endParaRPr lang="es-MX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D943B6-D3BF-4DBA-928F-B3D2D6DB129A}" type="pres">
      <dgm:prSet presAssocID="{1E9C7865-5038-4709-8BF0-653CC17D7A06}" presName="diagram" presStyleCnt="0">
        <dgm:presLayoutVars>
          <dgm:dir/>
          <dgm:resizeHandles val="exact"/>
        </dgm:presLayoutVars>
      </dgm:prSet>
      <dgm:spPr/>
    </dgm:pt>
    <dgm:pt modelId="{650B59B6-7C47-440E-860D-B38474A21220}" type="pres">
      <dgm:prSet presAssocID="{23B6BA50-C9A4-4F57-B362-D2F87F8E6927}" presName="node" presStyleLbl="node1" presStyleIdx="0" presStyleCnt="5">
        <dgm:presLayoutVars>
          <dgm:bulletEnabled val="1"/>
        </dgm:presLayoutVars>
      </dgm:prSet>
      <dgm:spPr/>
    </dgm:pt>
    <dgm:pt modelId="{F14CCF8F-286A-43FB-81B7-D6AC31294C1F}" type="pres">
      <dgm:prSet presAssocID="{E71A1388-0454-4D34-BBD9-45DAFBE2392B}" presName="sibTrans" presStyleCnt="0"/>
      <dgm:spPr/>
    </dgm:pt>
    <dgm:pt modelId="{BA870753-1F7C-459B-9D9D-2262E2AFD147}" type="pres">
      <dgm:prSet presAssocID="{9F5E25AC-6C2C-42B1-A14B-B2CA1CED987E}" presName="node" presStyleLbl="node1" presStyleIdx="1" presStyleCnt="5">
        <dgm:presLayoutVars>
          <dgm:bulletEnabled val="1"/>
        </dgm:presLayoutVars>
      </dgm:prSet>
      <dgm:spPr/>
    </dgm:pt>
    <dgm:pt modelId="{076D9721-02EE-430D-BDD8-3F45108DD39D}" type="pres">
      <dgm:prSet presAssocID="{21130B98-AA48-4A3C-A998-2CE65E63ED61}" presName="sibTrans" presStyleCnt="0"/>
      <dgm:spPr/>
    </dgm:pt>
    <dgm:pt modelId="{EF520EA7-F8CC-4A18-B926-8CEE23E1FCBD}" type="pres">
      <dgm:prSet presAssocID="{004F1800-6238-4AA3-A638-91194FBBBA32}" presName="node" presStyleLbl="node1" presStyleIdx="2" presStyleCnt="5">
        <dgm:presLayoutVars>
          <dgm:bulletEnabled val="1"/>
        </dgm:presLayoutVars>
      </dgm:prSet>
      <dgm:spPr/>
    </dgm:pt>
    <dgm:pt modelId="{FC7CBE4C-EB67-439D-81A7-0E8629046AF2}" type="pres">
      <dgm:prSet presAssocID="{F573FFC3-619A-4C6B-A144-D656E14AC4C4}" presName="sibTrans" presStyleCnt="0"/>
      <dgm:spPr/>
    </dgm:pt>
    <dgm:pt modelId="{1A88E724-0892-417C-8917-148498660D37}" type="pres">
      <dgm:prSet presAssocID="{9C7ABFC4-7491-4919-8CBC-31E11A326ACC}" presName="node" presStyleLbl="node1" presStyleIdx="3" presStyleCnt="5">
        <dgm:presLayoutVars>
          <dgm:bulletEnabled val="1"/>
        </dgm:presLayoutVars>
      </dgm:prSet>
      <dgm:spPr/>
    </dgm:pt>
    <dgm:pt modelId="{FB09D2A7-38D6-45ED-B8FC-7D3095BFAD98}" type="pres">
      <dgm:prSet presAssocID="{A00720FE-2023-4EB7-8E62-3BFC59AA0CB0}" presName="sibTrans" presStyleCnt="0"/>
      <dgm:spPr/>
    </dgm:pt>
    <dgm:pt modelId="{47BD7102-4E29-4902-84E0-BB412A8CC913}" type="pres">
      <dgm:prSet presAssocID="{2F6AEC7C-9F02-4E81-BB5F-6D490CA82559}" presName="node" presStyleLbl="node1" presStyleIdx="4" presStyleCnt="5">
        <dgm:presLayoutVars>
          <dgm:bulletEnabled val="1"/>
        </dgm:presLayoutVars>
      </dgm:prSet>
      <dgm:spPr/>
    </dgm:pt>
  </dgm:ptLst>
  <dgm:cxnLst>
    <dgm:cxn modelId="{1F337807-B8D5-4A67-9CB6-7512C37AEE54}" type="presOf" srcId="{1E9C7865-5038-4709-8BF0-653CC17D7A06}" destId="{3FD943B6-D3BF-4DBA-928F-B3D2D6DB129A}" srcOrd="0" destOrd="0" presId="urn:microsoft.com/office/officeart/2005/8/layout/default"/>
    <dgm:cxn modelId="{C8CA5B0D-6AB9-4F51-97A0-11A7B989A1A7}" type="presOf" srcId="{9F5E25AC-6C2C-42B1-A14B-B2CA1CED987E}" destId="{BA870753-1F7C-459B-9D9D-2262E2AFD147}" srcOrd="0" destOrd="0" presId="urn:microsoft.com/office/officeart/2005/8/layout/default"/>
    <dgm:cxn modelId="{9B61B90E-CBC9-4E65-ADF7-CAFCD278630E}" type="presOf" srcId="{2F6AEC7C-9F02-4E81-BB5F-6D490CA82559}" destId="{47BD7102-4E29-4902-84E0-BB412A8CC913}" srcOrd="0" destOrd="0" presId="urn:microsoft.com/office/officeart/2005/8/layout/default"/>
    <dgm:cxn modelId="{7BEA9210-BB90-47E7-B964-41BB787A9E65}" type="presOf" srcId="{9C7ABFC4-7491-4919-8CBC-31E11A326ACC}" destId="{1A88E724-0892-417C-8917-148498660D37}" srcOrd="0" destOrd="0" presId="urn:microsoft.com/office/officeart/2005/8/layout/default"/>
    <dgm:cxn modelId="{E969B92C-3E7A-47A5-AB27-8961716E093B}" srcId="{1E9C7865-5038-4709-8BF0-653CC17D7A06}" destId="{9F5E25AC-6C2C-42B1-A14B-B2CA1CED987E}" srcOrd="1" destOrd="0" parTransId="{E54D9762-5D00-4088-B3DE-D5325C9723E7}" sibTransId="{21130B98-AA48-4A3C-A998-2CE65E63ED61}"/>
    <dgm:cxn modelId="{C2560B3C-D4AA-4ADF-A459-C7BB15451890}" type="presOf" srcId="{23B6BA50-C9A4-4F57-B362-D2F87F8E6927}" destId="{650B59B6-7C47-440E-860D-B38474A21220}" srcOrd="0" destOrd="0" presId="urn:microsoft.com/office/officeart/2005/8/layout/default"/>
    <dgm:cxn modelId="{421D5AB7-37AE-4031-A30D-D057519EA888}" srcId="{1E9C7865-5038-4709-8BF0-653CC17D7A06}" destId="{9C7ABFC4-7491-4919-8CBC-31E11A326ACC}" srcOrd="3" destOrd="0" parTransId="{D1F0D29F-19DB-4677-974F-33861B564710}" sibTransId="{A00720FE-2023-4EB7-8E62-3BFC59AA0CB0}"/>
    <dgm:cxn modelId="{5DB321BA-0929-43D5-BDAC-637621EC30FB}" type="presOf" srcId="{004F1800-6238-4AA3-A638-91194FBBBA32}" destId="{EF520EA7-F8CC-4A18-B926-8CEE23E1FCBD}" srcOrd="0" destOrd="0" presId="urn:microsoft.com/office/officeart/2005/8/layout/default"/>
    <dgm:cxn modelId="{D11885CD-441A-470C-8AC6-7B94E63DC27B}" srcId="{1E9C7865-5038-4709-8BF0-653CC17D7A06}" destId="{004F1800-6238-4AA3-A638-91194FBBBA32}" srcOrd="2" destOrd="0" parTransId="{98C39924-CE45-448D-89AA-B9D9D1F494D1}" sibTransId="{F573FFC3-619A-4C6B-A144-D656E14AC4C4}"/>
    <dgm:cxn modelId="{86D6E3DE-78BE-44F1-8A84-CF0B716E661F}" srcId="{1E9C7865-5038-4709-8BF0-653CC17D7A06}" destId="{23B6BA50-C9A4-4F57-B362-D2F87F8E6927}" srcOrd="0" destOrd="0" parTransId="{1AE91C32-8B58-44AA-8C76-BFE812E60115}" sibTransId="{E71A1388-0454-4D34-BBD9-45DAFBE2392B}"/>
    <dgm:cxn modelId="{28A24FFB-84B7-47FD-9BDA-0EF98E48F933}" srcId="{1E9C7865-5038-4709-8BF0-653CC17D7A06}" destId="{2F6AEC7C-9F02-4E81-BB5F-6D490CA82559}" srcOrd="4" destOrd="0" parTransId="{C748A18A-F056-4F99-AD19-5E0A4DBA3F91}" sibTransId="{F9999F19-34E2-43F4-A1D1-1D048A55CA50}"/>
    <dgm:cxn modelId="{D9AEDDF1-F464-4280-B546-1F805B04802B}" type="presParOf" srcId="{3FD943B6-D3BF-4DBA-928F-B3D2D6DB129A}" destId="{650B59B6-7C47-440E-860D-B38474A21220}" srcOrd="0" destOrd="0" presId="urn:microsoft.com/office/officeart/2005/8/layout/default"/>
    <dgm:cxn modelId="{95C47670-7E5D-4D78-896A-B8DF6EDC7FA0}" type="presParOf" srcId="{3FD943B6-D3BF-4DBA-928F-B3D2D6DB129A}" destId="{F14CCF8F-286A-43FB-81B7-D6AC31294C1F}" srcOrd="1" destOrd="0" presId="urn:microsoft.com/office/officeart/2005/8/layout/default"/>
    <dgm:cxn modelId="{769E4B9B-BB77-4E36-9766-EB8CD216B7EC}" type="presParOf" srcId="{3FD943B6-D3BF-4DBA-928F-B3D2D6DB129A}" destId="{BA870753-1F7C-459B-9D9D-2262E2AFD147}" srcOrd="2" destOrd="0" presId="urn:microsoft.com/office/officeart/2005/8/layout/default"/>
    <dgm:cxn modelId="{BA820F79-16ED-4B37-9AD6-53DAA25313C7}" type="presParOf" srcId="{3FD943B6-D3BF-4DBA-928F-B3D2D6DB129A}" destId="{076D9721-02EE-430D-BDD8-3F45108DD39D}" srcOrd="3" destOrd="0" presId="urn:microsoft.com/office/officeart/2005/8/layout/default"/>
    <dgm:cxn modelId="{5011F86E-5CAE-4BE3-9FE2-78F06BE15FD5}" type="presParOf" srcId="{3FD943B6-D3BF-4DBA-928F-B3D2D6DB129A}" destId="{EF520EA7-F8CC-4A18-B926-8CEE23E1FCBD}" srcOrd="4" destOrd="0" presId="urn:microsoft.com/office/officeart/2005/8/layout/default"/>
    <dgm:cxn modelId="{E87EA1BA-D1D1-444D-9661-22318DD42430}" type="presParOf" srcId="{3FD943B6-D3BF-4DBA-928F-B3D2D6DB129A}" destId="{FC7CBE4C-EB67-439D-81A7-0E8629046AF2}" srcOrd="5" destOrd="0" presId="urn:microsoft.com/office/officeart/2005/8/layout/default"/>
    <dgm:cxn modelId="{AD6DA9F2-5F72-4932-9803-1F2FE7BCD920}" type="presParOf" srcId="{3FD943B6-D3BF-4DBA-928F-B3D2D6DB129A}" destId="{1A88E724-0892-417C-8917-148498660D37}" srcOrd="6" destOrd="0" presId="urn:microsoft.com/office/officeart/2005/8/layout/default"/>
    <dgm:cxn modelId="{DF6A1786-3562-42AC-856F-0398E8DCFD64}" type="presParOf" srcId="{3FD943B6-D3BF-4DBA-928F-B3D2D6DB129A}" destId="{FB09D2A7-38D6-45ED-B8FC-7D3095BFAD98}" srcOrd="7" destOrd="0" presId="urn:microsoft.com/office/officeart/2005/8/layout/default"/>
    <dgm:cxn modelId="{BAB1DE3C-A530-428B-BE63-489B3AA7B584}" type="presParOf" srcId="{3FD943B6-D3BF-4DBA-928F-B3D2D6DB129A}" destId="{47BD7102-4E29-4902-84E0-BB412A8CC91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28BA2-8EFA-7C40-82D8-94E621096369}">
      <dsp:nvSpPr>
        <dsp:cNvPr id="0" name=""/>
        <dsp:cNvSpPr/>
      </dsp:nvSpPr>
      <dsp:spPr>
        <a:xfrm>
          <a:off x="9451" y="994926"/>
          <a:ext cx="2824904" cy="1694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2000" b="1" kern="1200" dirty="0">
              <a:latin typeface="Montserrat" pitchFamily="2" charset="77"/>
            </a:rPr>
            <a:t>Detectar o recibir casos de restricción y vulneración de derechos.</a:t>
          </a:r>
          <a:endParaRPr lang="es-MX" sz="2000" kern="1200" dirty="0">
            <a:latin typeface="Montserrat" pitchFamily="2" charset="77"/>
          </a:endParaRPr>
        </a:p>
      </dsp:txBody>
      <dsp:txXfrm>
        <a:off x="59094" y="1044569"/>
        <a:ext cx="2725618" cy="1595656"/>
      </dsp:txXfrm>
    </dsp:sp>
    <dsp:sp modelId="{8BD15C81-DCA2-CE46-B585-C5D7BDD8374E}">
      <dsp:nvSpPr>
        <dsp:cNvPr id="0" name=""/>
        <dsp:cNvSpPr/>
      </dsp:nvSpPr>
      <dsp:spPr>
        <a:xfrm>
          <a:off x="3082947" y="1492110"/>
          <a:ext cx="598879" cy="700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000" kern="1200"/>
        </a:p>
      </dsp:txBody>
      <dsp:txXfrm>
        <a:off x="3082947" y="1632225"/>
        <a:ext cx="419215" cy="420346"/>
      </dsp:txXfrm>
    </dsp:sp>
    <dsp:sp modelId="{FC9A52AD-6F64-5E49-8D95-13D6F1240703}">
      <dsp:nvSpPr>
        <dsp:cNvPr id="0" name=""/>
        <dsp:cNvSpPr/>
      </dsp:nvSpPr>
      <dsp:spPr>
        <a:xfrm>
          <a:off x="3964317" y="994926"/>
          <a:ext cx="2824904" cy="1694942"/>
        </a:xfrm>
        <a:prstGeom prst="roundRect">
          <a:avLst>
            <a:gd name="adj" fmla="val 1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2000" b="1" kern="1200" dirty="0">
              <a:latin typeface="Montserrat" pitchFamily="2" charset="77"/>
            </a:rPr>
            <a:t>Diagnosticar la situación de sus derechos. </a:t>
          </a:r>
          <a:endParaRPr lang="es-MX" sz="2000" kern="1200" dirty="0">
            <a:latin typeface="Montserrat" pitchFamily="2" charset="77"/>
          </a:endParaRPr>
        </a:p>
      </dsp:txBody>
      <dsp:txXfrm>
        <a:off x="4013960" y="1044569"/>
        <a:ext cx="2725618" cy="1595656"/>
      </dsp:txXfrm>
    </dsp:sp>
    <dsp:sp modelId="{C2159B6E-C77F-9B4A-B696-6109B66C95A7}">
      <dsp:nvSpPr>
        <dsp:cNvPr id="0" name=""/>
        <dsp:cNvSpPr/>
      </dsp:nvSpPr>
      <dsp:spPr>
        <a:xfrm>
          <a:off x="7037813" y="1492110"/>
          <a:ext cx="598879" cy="700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000" kern="1200"/>
        </a:p>
      </dsp:txBody>
      <dsp:txXfrm>
        <a:off x="7037813" y="1632225"/>
        <a:ext cx="419215" cy="420346"/>
      </dsp:txXfrm>
    </dsp:sp>
    <dsp:sp modelId="{97CD155A-7C9E-EB4D-AC13-815E2578E74D}">
      <dsp:nvSpPr>
        <dsp:cNvPr id="0" name=""/>
        <dsp:cNvSpPr/>
      </dsp:nvSpPr>
      <dsp:spPr>
        <a:xfrm>
          <a:off x="7919184" y="994926"/>
          <a:ext cx="2824904" cy="1694942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2000" b="1" kern="1200" dirty="0">
              <a:latin typeface="Montserrat" pitchFamily="2" charset="77"/>
            </a:rPr>
            <a:t>Determinar los derechos que se encuentran restringidos o vulnerados.</a:t>
          </a:r>
          <a:endParaRPr lang="es-MX" sz="2000" kern="1200" dirty="0">
            <a:latin typeface="Montserrat" pitchFamily="2" charset="77"/>
          </a:endParaRPr>
        </a:p>
      </dsp:txBody>
      <dsp:txXfrm>
        <a:off x="7968827" y="1044569"/>
        <a:ext cx="2725618" cy="1595656"/>
      </dsp:txXfrm>
    </dsp:sp>
    <dsp:sp modelId="{3EBEDB24-8C0D-3849-8E5F-742455ADE059}">
      <dsp:nvSpPr>
        <dsp:cNvPr id="0" name=""/>
        <dsp:cNvSpPr/>
      </dsp:nvSpPr>
      <dsp:spPr>
        <a:xfrm rot="5400000">
          <a:off x="9032196" y="2887612"/>
          <a:ext cx="598879" cy="700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000" kern="1200"/>
        </a:p>
      </dsp:txBody>
      <dsp:txXfrm rot="-5400000">
        <a:off x="9121463" y="2938460"/>
        <a:ext cx="420346" cy="419215"/>
      </dsp:txXfrm>
    </dsp:sp>
    <dsp:sp modelId="{72FC7241-C71A-8E45-A042-BCE6C6E8EE7A}">
      <dsp:nvSpPr>
        <dsp:cNvPr id="0" name=""/>
        <dsp:cNvSpPr/>
      </dsp:nvSpPr>
      <dsp:spPr>
        <a:xfrm>
          <a:off x="7919184" y="3819831"/>
          <a:ext cx="2824904" cy="1694942"/>
        </a:xfrm>
        <a:prstGeom prst="roundRect">
          <a:avLst>
            <a:gd name="adj" fmla="val 1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2000" b="1" kern="1200" dirty="0">
              <a:latin typeface="Montserrat" pitchFamily="2" charset="77"/>
            </a:rPr>
            <a:t>Elaborar, bajo el principio del interés superior de la niñez, un plan de restitución de derechos.</a:t>
          </a:r>
          <a:endParaRPr lang="es-MX" sz="2000" kern="1200" dirty="0">
            <a:latin typeface="Montserrat" pitchFamily="2" charset="77"/>
          </a:endParaRPr>
        </a:p>
      </dsp:txBody>
      <dsp:txXfrm>
        <a:off x="7968827" y="3869474"/>
        <a:ext cx="2725618" cy="1595656"/>
      </dsp:txXfrm>
    </dsp:sp>
    <dsp:sp modelId="{154922B7-09EC-DD40-88AA-5025468A8932}">
      <dsp:nvSpPr>
        <dsp:cNvPr id="0" name=""/>
        <dsp:cNvSpPr/>
      </dsp:nvSpPr>
      <dsp:spPr>
        <a:xfrm rot="10800000">
          <a:off x="7071712" y="4317014"/>
          <a:ext cx="598879" cy="700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000" kern="1200"/>
        </a:p>
      </dsp:txBody>
      <dsp:txXfrm rot="10800000">
        <a:off x="7251376" y="4457129"/>
        <a:ext cx="419215" cy="420346"/>
      </dsp:txXfrm>
    </dsp:sp>
    <dsp:sp modelId="{CA32E36C-678C-F34A-A9BC-43C66A56EDA8}">
      <dsp:nvSpPr>
        <dsp:cNvPr id="0" name=""/>
        <dsp:cNvSpPr/>
      </dsp:nvSpPr>
      <dsp:spPr>
        <a:xfrm>
          <a:off x="3964317" y="3819831"/>
          <a:ext cx="2824904" cy="1694942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2000" b="1" kern="1200" dirty="0">
              <a:latin typeface="Montserrat" pitchFamily="2" charset="77"/>
            </a:rPr>
            <a:t>Notificación del plan de restitución de derechos.</a:t>
          </a:r>
          <a:endParaRPr lang="es-MX" sz="2000" kern="1200" dirty="0">
            <a:latin typeface="Montserrat" pitchFamily="2" charset="77"/>
          </a:endParaRPr>
        </a:p>
      </dsp:txBody>
      <dsp:txXfrm>
        <a:off x="4013960" y="3869474"/>
        <a:ext cx="2725618" cy="15956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B920E-0006-D346-B40E-3356A23F1161}">
      <dsp:nvSpPr>
        <dsp:cNvPr id="0" name=""/>
        <dsp:cNvSpPr/>
      </dsp:nvSpPr>
      <dsp:spPr>
        <a:xfrm>
          <a:off x="741839" y="658262"/>
          <a:ext cx="2380392" cy="1963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BC2D0-9CA4-934F-BC9E-CE6512F84D32}">
      <dsp:nvSpPr>
        <dsp:cNvPr id="0" name=""/>
        <dsp:cNvSpPr/>
      </dsp:nvSpPr>
      <dsp:spPr>
        <a:xfrm>
          <a:off x="2040558" y="1712731"/>
          <a:ext cx="2832056" cy="2832056"/>
        </a:xfrm>
        <a:prstGeom prst="leftCircularArrow">
          <a:avLst>
            <a:gd name="adj1" fmla="val 3880"/>
            <a:gd name="adj2" fmla="val 485811"/>
            <a:gd name="adj3" fmla="val 2261322"/>
            <a:gd name="adj4" fmla="val 9024489"/>
            <a:gd name="adj5" fmla="val 45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E0908-D820-7C44-AC2F-93F5D2658A0C}">
      <dsp:nvSpPr>
        <dsp:cNvPr id="0" name=""/>
        <dsp:cNvSpPr/>
      </dsp:nvSpPr>
      <dsp:spPr>
        <a:xfrm>
          <a:off x="1270815" y="1473938"/>
          <a:ext cx="2115904" cy="22952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charset="0"/>
              <a:ea typeface="Montserrat" charset="0"/>
              <a:cs typeface="Montserrat" charset="0"/>
            </a:rPr>
            <a:t>Vincular a las instituciones que corresponda el cumplimiento del plan de restitución de derechos mediante la emisión de medidas de protección.</a:t>
          </a:r>
          <a:endParaRPr lang="es-MX" sz="1600" kern="1200" dirty="0"/>
        </a:p>
      </dsp:txBody>
      <dsp:txXfrm>
        <a:off x="1332788" y="1535911"/>
        <a:ext cx="1991958" cy="2171352"/>
      </dsp:txXfrm>
    </dsp:sp>
    <dsp:sp modelId="{A1EFA3E6-9CF8-4E48-81A0-FDD950BE5386}">
      <dsp:nvSpPr>
        <dsp:cNvPr id="0" name=""/>
        <dsp:cNvSpPr/>
      </dsp:nvSpPr>
      <dsp:spPr>
        <a:xfrm>
          <a:off x="3909959" y="1385199"/>
          <a:ext cx="2380392" cy="1963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A9A5C-1F8C-AB44-8454-0612C367B896}">
      <dsp:nvSpPr>
        <dsp:cNvPr id="0" name=""/>
        <dsp:cNvSpPr/>
      </dsp:nvSpPr>
      <dsp:spPr>
        <a:xfrm>
          <a:off x="5188841" y="-614981"/>
          <a:ext cx="3136217" cy="3136217"/>
        </a:xfrm>
        <a:prstGeom prst="circularArrow">
          <a:avLst>
            <a:gd name="adj1" fmla="val 3504"/>
            <a:gd name="adj2" fmla="val 434753"/>
            <a:gd name="adj3" fmla="val 19389736"/>
            <a:gd name="adj4" fmla="val 12575511"/>
            <a:gd name="adj5" fmla="val 4088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2BB84-E7FA-494C-ACE6-3CCF7AB85C7D}">
      <dsp:nvSpPr>
        <dsp:cNvPr id="0" name=""/>
        <dsp:cNvSpPr/>
      </dsp:nvSpPr>
      <dsp:spPr>
        <a:xfrm>
          <a:off x="4438935" y="237549"/>
          <a:ext cx="2115904" cy="2295298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Montserrat" charset="0"/>
              <a:ea typeface="Montserrat" charset="0"/>
              <a:cs typeface="Montserrat" charset="0"/>
            </a:rPr>
            <a:t>Emitir medidas de protección.</a:t>
          </a:r>
          <a:endParaRPr lang="es-MX" sz="2400" kern="1200" dirty="0"/>
        </a:p>
      </dsp:txBody>
      <dsp:txXfrm>
        <a:off x="4500908" y="299522"/>
        <a:ext cx="1991958" cy="2171352"/>
      </dsp:txXfrm>
    </dsp:sp>
    <dsp:sp modelId="{79D6DFDC-EC10-D147-900F-D6BC4717CC7E}">
      <dsp:nvSpPr>
        <dsp:cNvPr id="0" name=""/>
        <dsp:cNvSpPr/>
      </dsp:nvSpPr>
      <dsp:spPr>
        <a:xfrm>
          <a:off x="7078080" y="658262"/>
          <a:ext cx="2380392" cy="1963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39305C-43DA-A047-93CA-47CBCF375DAB}">
      <dsp:nvSpPr>
        <dsp:cNvPr id="0" name=""/>
        <dsp:cNvSpPr/>
      </dsp:nvSpPr>
      <dsp:spPr>
        <a:xfrm>
          <a:off x="7607056" y="1473938"/>
          <a:ext cx="2115904" cy="2295298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charset="0"/>
              <a:ea typeface="Montserrat" charset="0"/>
              <a:cs typeface="Montserrat" charset="0"/>
            </a:rPr>
            <a:t>Solicitar el seguimiento de la medida de protección hasta cerciorarse de que todos los derechos se encuentren garantizados.</a:t>
          </a:r>
          <a:endParaRPr lang="es-MX" sz="1600" kern="1200" dirty="0"/>
        </a:p>
      </dsp:txBody>
      <dsp:txXfrm>
        <a:off x="7669029" y="1535911"/>
        <a:ext cx="1991958" cy="21713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B59B6-7C47-440E-860D-B38474A21220}">
      <dsp:nvSpPr>
        <dsp:cNvPr id="0" name=""/>
        <dsp:cNvSpPr/>
      </dsp:nvSpPr>
      <dsp:spPr>
        <a:xfrm>
          <a:off x="0" y="923859"/>
          <a:ext cx="2666996" cy="16001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latin typeface="Montserrat" pitchFamily="2" charset="77"/>
              <a:cs typeface="Times New Roman" panose="02020603050405020304" pitchFamily="18" charset="0"/>
            </a:rPr>
            <a:t> Tomar decisiones que permitan que la NNA ejerza plenamente sus derechos</a:t>
          </a:r>
        </a:p>
      </dsp:txBody>
      <dsp:txXfrm>
        <a:off x="0" y="923859"/>
        <a:ext cx="2666996" cy="1600197"/>
      </dsp:txXfrm>
    </dsp:sp>
    <dsp:sp modelId="{BA870753-1F7C-459B-9D9D-2262E2AFD147}">
      <dsp:nvSpPr>
        <dsp:cNvPr id="0" name=""/>
        <dsp:cNvSpPr/>
      </dsp:nvSpPr>
      <dsp:spPr>
        <a:xfrm>
          <a:off x="2933696" y="923859"/>
          <a:ext cx="2666996" cy="1600197"/>
        </a:xfrm>
        <a:prstGeom prst="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latin typeface="Montserrat" pitchFamily="2" charset="77"/>
              <a:cs typeface="Times New Roman" panose="02020603050405020304" pitchFamily="18" charset="0"/>
            </a:rPr>
            <a:t>Tomar decisiones que consideren todos los derechos de la NNA, de manera integral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b="0" kern="1200" dirty="0">
            <a:latin typeface="Montserrat" pitchFamily="2" charset="77"/>
            <a:cs typeface="Times New Roman" panose="02020603050405020304" pitchFamily="18" charset="0"/>
          </a:endParaRPr>
        </a:p>
      </dsp:txBody>
      <dsp:txXfrm>
        <a:off x="2933696" y="923859"/>
        <a:ext cx="2666996" cy="1600197"/>
      </dsp:txXfrm>
    </dsp:sp>
    <dsp:sp modelId="{EF520EA7-F8CC-4A18-B926-8CEE23E1FCBD}">
      <dsp:nvSpPr>
        <dsp:cNvPr id="0" name=""/>
        <dsp:cNvSpPr/>
      </dsp:nvSpPr>
      <dsp:spPr>
        <a:xfrm>
          <a:off x="5867392" y="923859"/>
          <a:ext cx="2666996" cy="1600197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latin typeface="Montserrat" pitchFamily="2" charset="77"/>
              <a:cs typeface="Times New Roman" panose="02020603050405020304" pitchFamily="18" charset="0"/>
            </a:rPr>
            <a:t>Tomar decisiones que incluyan afectaciones y restitución de derechos en el futuro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b="0" kern="1200" dirty="0">
            <a:latin typeface="Montserrat" pitchFamily="2" charset="77"/>
            <a:cs typeface="Times New Roman" panose="02020603050405020304" pitchFamily="18" charset="0"/>
          </a:endParaRPr>
        </a:p>
      </dsp:txBody>
      <dsp:txXfrm>
        <a:off x="5867392" y="923859"/>
        <a:ext cx="2666996" cy="1600197"/>
      </dsp:txXfrm>
    </dsp:sp>
    <dsp:sp modelId="{1A88E724-0892-417C-8917-148498660D37}">
      <dsp:nvSpPr>
        <dsp:cNvPr id="0" name=""/>
        <dsp:cNvSpPr/>
      </dsp:nvSpPr>
      <dsp:spPr>
        <a:xfrm>
          <a:off x="1466848" y="2790757"/>
          <a:ext cx="2666996" cy="1600197"/>
        </a:xfrm>
        <a:prstGeom prst="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latin typeface="Montserrat" pitchFamily="2" charset="77"/>
              <a:cs typeface="Times New Roman" panose="02020603050405020304" pitchFamily="18" charset="0"/>
            </a:rPr>
            <a:t> Tomar decisiones que consideren  la opinión de la NNA</a:t>
          </a:r>
        </a:p>
      </dsp:txBody>
      <dsp:txXfrm>
        <a:off x="1466848" y="2790757"/>
        <a:ext cx="2666996" cy="1600197"/>
      </dsp:txXfrm>
    </dsp:sp>
    <dsp:sp modelId="{47BD7102-4E29-4902-84E0-BB412A8CC913}">
      <dsp:nvSpPr>
        <dsp:cNvPr id="0" name=""/>
        <dsp:cNvSpPr/>
      </dsp:nvSpPr>
      <dsp:spPr>
        <a:xfrm>
          <a:off x="4400544" y="2790757"/>
          <a:ext cx="2666996" cy="1600197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latin typeface="Montserrat" pitchFamily="2" charset="77"/>
              <a:cs typeface="Times New Roman" panose="02020603050405020304" pitchFamily="18" charset="0"/>
            </a:rPr>
            <a:t> Registrar en el expediente toda la información obtenida y los razonamientos realizados para cada decisión </a:t>
          </a:r>
        </a:p>
      </dsp:txBody>
      <dsp:txXfrm>
        <a:off x="4400544" y="2790757"/>
        <a:ext cx="2666996" cy="1600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846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071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441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077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946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864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951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635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2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104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466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20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9.jpe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639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47"/>
            <a:ext cx="12193200" cy="68600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0703C23-CBB6-3A41-9966-5BD4D9A7F1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384800" y="101600"/>
            <a:ext cx="5534959" cy="59055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8A420A5-6F38-6349-AD6A-5147256ACBD5}"/>
              </a:ext>
            </a:extLst>
          </p:cNvPr>
          <p:cNvSpPr/>
          <p:nvPr/>
        </p:nvSpPr>
        <p:spPr>
          <a:xfrm>
            <a:off x="317500" y="1085989"/>
            <a:ext cx="11645900" cy="70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5941060" algn="r"/>
              </a:tabLst>
            </a:pPr>
            <a:r>
              <a:rPr lang="es-ES" b="1" i="1" dirty="0">
                <a:solidFill>
                  <a:srgbClr val="003300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Tema 7</a:t>
            </a:r>
            <a:r>
              <a:rPr lang="es-ES" i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lang="es-ES" b="1" i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Restitución de Derechos</a:t>
            </a:r>
            <a:r>
              <a:rPr lang="es-ES" i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Homologación del Procedimiento de Restitución de Derechos de NNA</a:t>
            </a:r>
            <a:r>
              <a:rPr lang="es-ES" b="1" i="1" dirty="0">
                <a:solidFill>
                  <a:srgbClr val="003300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ars Traffic On the Road. : Video de stock (totalmente libre de regalías)  16765657 | Shutterstock">
            <a:extLst>
              <a:ext uri="{FF2B5EF4-FFF2-40B4-BE49-F238E27FC236}">
                <a16:creationId xmlns:a16="http://schemas.microsoft.com/office/drawing/2014/main" id="{86B9DA9E-BD66-1743-BFF8-F8248DC3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351" y="1850773"/>
            <a:ext cx="6104682" cy="3433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EE4D64A-E14B-AF4C-B5A5-C7EAAA6D791F}"/>
              </a:ext>
            </a:extLst>
          </p:cNvPr>
          <p:cNvSpPr/>
          <p:nvPr/>
        </p:nvSpPr>
        <p:spPr>
          <a:xfrm>
            <a:off x="537523" y="4963685"/>
            <a:ext cx="18707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Montserrat SemiBold" charset="0"/>
                <a:ea typeface="Montserrat SemiBold" charset="0"/>
                <a:cs typeface="Montserrat SemiBold" charset="0"/>
              </a:rPr>
              <a:t>Recepción de casos de posible vulneración a derechos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ED288F3-AF8B-E94E-B963-E7E272A2917F}"/>
              </a:ext>
            </a:extLst>
          </p:cNvPr>
          <p:cNvSpPr/>
          <p:nvPr/>
        </p:nvSpPr>
        <p:spPr>
          <a:xfrm>
            <a:off x="1508463" y="3146808"/>
            <a:ext cx="20299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Montserrat SemiBold" charset="0"/>
                <a:ea typeface="Montserrat SemiBold" charset="0"/>
                <a:cs typeface="Montserrat SemiBold" charset="0"/>
              </a:rPr>
              <a:t>Entrevista de NNA a través del grupo multidisciplinario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32D8F8A-6EBE-CD4D-96DD-08787B5F1689}"/>
              </a:ext>
            </a:extLst>
          </p:cNvPr>
          <p:cNvSpPr/>
          <p:nvPr/>
        </p:nvSpPr>
        <p:spPr>
          <a:xfrm>
            <a:off x="2186805" y="2426399"/>
            <a:ext cx="708055" cy="687011"/>
          </a:xfrm>
          <a:prstGeom prst="ellipse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latin typeface="Montserrat" charset="0"/>
                <a:ea typeface="Montserrat" charset="0"/>
                <a:cs typeface="Montserrat" charset="0"/>
              </a:rPr>
              <a:t>2</a:t>
            </a:r>
            <a:endParaRPr lang="es-MX" sz="4000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6EB353-DBD5-0F49-AC09-7DA0898659D0}"/>
              </a:ext>
            </a:extLst>
          </p:cNvPr>
          <p:cNvSpPr/>
          <p:nvPr/>
        </p:nvSpPr>
        <p:spPr>
          <a:xfrm>
            <a:off x="2662772" y="5065285"/>
            <a:ext cx="16971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Montserrat SemiBold" charset="0"/>
                <a:ea typeface="Montserrat SemiBold" charset="0"/>
                <a:cs typeface="Montserrat SemiBold" charset="0"/>
              </a:rPr>
              <a:t>Integración de formatos por especialidad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C5865E1-66D7-214E-96EE-07E7537A09EB}"/>
              </a:ext>
            </a:extLst>
          </p:cNvPr>
          <p:cNvSpPr/>
          <p:nvPr/>
        </p:nvSpPr>
        <p:spPr>
          <a:xfrm>
            <a:off x="3520610" y="3163395"/>
            <a:ext cx="1800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Montserrat SemiBold" charset="0"/>
                <a:ea typeface="Montserrat SemiBold" charset="0"/>
                <a:cs typeface="Montserrat SemiBold" charset="0"/>
              </a:rPr>
              <a:t>Elaboración del Plan de Restitución de Derechos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FBEDBB1-D183-F142-B52B-C212BFEC2CE6}"/>
              </a:ext>
            </a:extLst>
          </p:cNvPr>
          <p:cNvSpPr/>
          <p:nvPr/>
        </p:nvSpPr>
        <p:spPr>
          <a:xfrm>
            <a:off x="4741676" y="5098270"/>
            <a:ext cx="155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Montserrat SemiBold" charset="0"/>
                <a:ea typeface="Montserrat SemiBold" charset="0"/>
                <a:cs typeface="Montserrat SemiBold" charset="0"/>
              </a:rPr>
              <a:t>Emisión de Medidas de Protección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AA41FFD-6D4C-A14A-9FE7-B61E0FBE91ED}"/>
              </a:ext>
            </a:extLst>
          </p:cNvPr>
          <p:cNvSpPr/>
          <p:nvPr/>
        </p:nvSpPr>
        <p:spPr>
          <a:xfrm>
            <a:off x="5220923" y="3164943"/>
            <a:ext cx="1728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Montserrat SemiBold" charset="0"/>
                <a:ea typeface="Montserrat SemiBold" charset="0"/>
                <a:cs typeface="Montserrat SemiBold" charset="0"/>
              </a:rPr>
              <a:t>Seguimiento a las medidas de protección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182E19E1-18B9-2C42-836F-18535FD75432}"/>
              </a:ext>
            </a:extLst>
          </p:cNvPr>
          <p:cNvSpPr/>
          <p:nvPr/>
        </p:nvSpPr>
        <p:spPr>
          <a:xfrm>
            <a:off x="1158844" y="4208059"/>
            <a:ext cx="708055" cy="687011"/>
          </a:xfrm>
          <a:prstGeom prst="ellipse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latin typeface="Montserrat" charset="0"/>
                <a:ea typeface="Montserrat" charset="0"/>
                <a:cs typeface="Montserrat" charset="0"/>
              </a:rPr>
              <a:t>1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ACCD34C-513E-7741-B2F0-B86CB90B2183}"/>
              </a:ext>
            </a:extLst>
          </p:cNvPr>
          <p:cNvSpPr/>
          <p:nvPr/>
        </p:nvSpPr>
        <p:spPr>
          <a:xfrm>
            <a:off x="3148255" y="4208059"/>
            <a:ext cx="708055" cy="687011"/>
          </a:xfrm>
          <a:prstGeom prst="ellipse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>
                <a:latin typeface="Montserrat" charset="0"/>
                <a:ea typeface="Montserrat" charset="0"/>
                <a:cs typeface="Montserrat" charset="0"/>
              </a:rPr>
              <a:t>3</a:t>
            </a:r>
            <a:endParaRPr lang="es-MX" sz="2800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C4D88BA-4910-3941-949C-F1CD4135DE50}"/>
              </a:ext>
            </a:extLst>
          </p:cNvPr>
          <p:cNvSpPr/>
          <p:nvPr/>
        </p:nvSpPr>
        <p:spPr>
          <a:xfrm>
            <a:off x="5105947" y="4208059"/>
            <a:ext cx="708055" cy="687011"/>
          </a:xfrm>
          <a:prstGeom prst="ellipse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latin typeface="Montserrat" charset="0"/>
                <a:ea typeface="Montserrat" charset="0"/>
                <a:cs typeface="Montserrat" charset="0"/>
              </a:rPr>
              <a:t>5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15B67D6-0015-0949-B290-108A5F2E7A57}"/>
              </a:ext>
            </a:extLst>
          </p:cNvPr>
          <p:cNvSpPr/>
          <p:nvPr/>
        </p:nvSpPr>
        <p:spPr>
          <a:xfrm>
            <a:off x="4230422" y="2426399"/>
            <a:ext cx="708055" cy="687011"/>
          </a:xfrm>
          <a:prstGeom prst="ellipse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latin typeface="Montserrat" charset="0"/>
                <a:ea typeface="Montserrat" charset="0"/>
                <a:cs typeface="Montserrat" charset="0"/>
              </a:rPr>
              <a:t>4</a:t>
            </a:r>
            <a:endParaRPr lang="es-MX" sz="4000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F0797FC9-6C07-5341-A762-63923817581B}"/>
              </a:ext>
            </a:extLst>
          </p:cNvPr>
          <p:cNvSpPr/>
          <p:nvPr/>
        </p:nvSpPr>
        <p:spPr>
          <a:xfrm>
            <a:off x="5884118" y="2426399"/>
            <a:ext cx="708055" cy="687011"/>
          </a:xfrm>
          <a:prstGeom prst="ellipse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latin typeface="Montserrat" charset="0"/>
                <a:ea typeface="Montserrat" charset="0"/>
                <a:cs typeface="Montserrat" charset="0"/>
              </a:rPr>
              <a:t>6</a:t>
            </a:r>
            <a:endParaRPr lang="es-MX" sz="4000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9" name="Redondear rectángulo de esquina del mismo lado 18">
            <a:extLst>
              <a:ext uri="{FF2B5EF4-FFF2-40B4-BE49-F238E27FC236}">
                <a16:creationId xmlns:a16="http://schemas.microsoft.com/office/drawing/2014/main" id="{2B0392A7-3F2E-1E40-82AF-36C6C46A8060}"/>
              </a:ext>
            </a:extLst>
          </p:cNvPr>
          <p:cNvSpPr/>
          <p:nvPr/>
        </p:nvSpPr>
        <p:spPr>
          <a:xfrm rot="16200000">
            <a:off x="7332125" y="1339090"/>
            <a:ext cx="4783297" cy="4990071"/>
          </a:xfrm>
          <a:prstGeom prst="round2SameRect">
            <a:avLst>
              <a:gd name="adj1" fmla="val 2930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327B634-69CB-E141-A821-F47AD0365E64}"/>
              </a:ext>
            </a:extLst>
          </p:cNvPr>
          <p:cNvSpPr txBox="1"/>
          <p:nvPr/>
        </p:nvSpPr>
        <p:spPr>
          <a:xfrm>
            <a:off x="7436407" y="1567566"/>
            <a:ext cx="445705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7">
              <a:buClr>
                <a:srgbClr val="A42145"/>
              </a:buClr>
            </a:pPr>
            <a:r>
              <a:rPr lang="es-ES_tradnl" b="1" dirty="0">
                <a:solidFill>
                  <a:srgbClr val="003300"/>
                </a:solidFill>
                <a:latin typeface="Montserrat" pitchFamily="2" charset="77"/>
                <a:cs typeface="Times New Roman" panose="02020603050405020304" pitchFamily="18" charset="0"/>
              </a:rPr>
              <a:t>Conceptos:</a:t>
            </a:r>
          </a:p>
          <a:p>
            <a:pPr marL="57157">
              <a:buClr>
                <a:srgbClr val="A42145"/>
              </a:buClr>
            </a:pPr>
            <a:endParaRPr lang="es-ES_tradnl" dirty="0">
              <a:latin typeface="Montserrat Regular"/>
              <a:cs typeface="Montserrat Regular"/>
            </a:endParaRPr>
          </a:p>
          <a:p>
            <a:pPr marL="285757" indent="-171450" algn="just" defTabSz="685800">
              <a:spcBef>
                <a:spcPts val="1200"/>
              </a:spcBef>
              <a:buClr>
                <a:srgbClr val="A42145"/>
              </a:buClr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800000"/>
                </a:solidFill>
                <a:latin typeface="Montserrat Regular"/>
                <a:cs typeface="Montserrat Regular"/>
              </a:rPr>
              <a:t>Únicamente las medidas de protección urgentes se pasan ante el M.P., y eventualmente ante el Órgano Jurisdiccional</a:t>
            </a:r>
          </a:p>
          <a:p>
            <a:pPr marL="285757" indent="-171450" algn="just" defTabSz="685800">
              <a:spcBef>
                <a:spcPts val="1200"/>
              </a:spcBef>
              <a:buClr>
                <a:srgbClr val="A42145"/>
              </a:buClr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800000"/>
                </a:solidFill>
                <a:latin typeface="Montserrat Regular"/>
                <a:cs typeface="Montserrat Regular"/>
              </a:rPr>
              <a:t>De manera excepcional pudieran emitirse medidas de protección sin intervención multidisciplinaria (Ej. NNA en contexto de migración)</a:t>
            </a:r>
          </a:p>
          <a:p>
            <a:pPr marL="285757" indent="-171450" algn="just" defTabSz="685800">
              <a:spcBef>
                <a:spcPts val="1200"/>
              </a:spcBef>
              <a:buClr>
                <a:srgbClr val="A42145"/>
              </a:buClr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800000"/>
                </a:solidFill>
                <a:latin typeface="Montserrat Regular"/>
                <a:cs typeface="Montserrat Regular"/>
              </a:rPr>
              <a:t>Las medidas de protección pueden ser preventivas, no solo reactivas.</a:t>
            </a:r>
          </a:p>
        </p:txBody>
      </p:sp>
    </p:spTree>
    <p:extLst>
      <p:ext uri="{BB962C8B-B14F-4D97-AF65-F5344CB8AC3E}">
        <p14:creationId xmlns:p14="http://schemas.microsoft.com/office/powerpoint/2010/main" val="1334374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293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34F44FA-B6A7-494C-A6D8-1D0B2494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104900" y="152400"/>
            <a:ext cx="5534959" cy="59055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7F5FDEF1-6B97-8F47-AA9F-DCC872F3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9" y="956852"/>
            <a:ext cx="7964280" cy="392844"/>
          </a:xfrm>
        </p:spPr>
        <p:txBody>
          <a:bodyPr anchor="t">
            <a:noAutofit/>
          </a:bodyPr>
          <a:lstStyle/>
          <a:p>
            <a:pPr algn="l"/>
            <a:r>
              <a:rPr lang="es-MX" sz="1800" b="1" dirty="0">
                <a:solidFill>
                  <a:srgbClr val="003300"/>
                </a:solidFill>
                <a:latin typeface="Montserrat" pitchFamily="2" charset="77"/>
                <a:ea typeface="+mn-ea"/>
                <a:cs typeface="Times New Roman" panose="02020603050405020304" pitchFamily="18" charset="0"/>
              </a:rPr>
              <a:t>Plan de Restitución de Derechos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A97BBEE-2A8B-844D-B4C6-45B30CE0105A}"/>
              </a:ext>
            </a:extLst>
          </p:cNvPr>
          <p:cNvSpPr/>
          <p:nvPr/>
        </p:nvSpPr>
        <p:spPr>
          <a:xfrm>
            <a:off x="520700" y="895350"/>
            <a:ext cx="287383" cy="576803"/>
          </a:xfrm>
          <a:prstGeom prst="rect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D184689-F31D-2041-A1F6-53E905DDE741}"/>
              </a:ext>
            </a:extLst>
          </p:cNvPr>
          <p:cNvSpPr txBox="1"/>
          <p:nvPr/>
        </p:nvSpPr>
        <p:spPr>
          <a:xfrm>
            <a:off x="954599" y="1224669"/>
            <a:ext cx="1113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latin typeface="Montserrat SemiBold" charset="0"/>
                <a:ea typeface="Montserrat SemiBold" charset="0"/>
                <a:cs typeface="Montserrat SemiBold" charset="0"/>
              </a:rPr>
              <a:t>Objetivo: </a:t>
            </a:r>
            <a:r>
              <a:rPr lang="es-MX" sz="1600" dirty="0">
                <a:latin typeface="Montserrat" charset="0"/>
                <a:ea typeface="Montserrat" charset="0"/>
                <a:cs typeface="Montserrat" charset="0"/>
              </a:rPr>
              <a:t>Generar el documento que contiene el análisis de la información obtenida en las entrevistas a la familia y a niñas, niños y adolescentes, para identificar cuáles son los derechos que están siendo vulnerados o restringidos.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C5D6F27-2347-7044-A707-49F1F97DB6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0248717"/>
              </p:ext>
            </p:extLst>
          </p:nvPr>
        </p:nvGraphicFramePr>
        <p:xfrm>
          <a:off x="1145729" y="1134224"/>
          <a:ext cx="10753540" cy="6509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" name="Imagen 50" descr="niños y adolescentes_2-04.png">
            <a:extLst>
              <a:ext uri="{FF2B5EF4-FFF2-40B4-BE49-F238E27FC236}">
                <a16:creationId xmlns:a16="http://schemas.microsoft.com/office/drawing/2014/main" id="{2E11C290-5A9D-DC44-880D-5EDDCF82AB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99" y="3644713"/>
            <a:ext cx="3910701" cy="33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4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2"/>
            <a:ext cx="12193200" cy="68600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C37E58-F3AE-614B-B9B0-97342E100B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104900" y="152400"/>
            <a:ext cx="5534959" cy="59055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49F3C8E5-058C-2441-A321-776B4D93F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87" y="994930"/>
            <a:ext cx="5836413" cy="583438"/>
          </a:xfrm>
        </p:spPr>
        <p:txBody>
          <a:bodyPr anchor="t">
            <a:noAutofit/>
          </a:bodyPr>
          <a:lstStyle/>
          <a:p>
            <a:pPr algn="just"/>
            <a:r>
              <a:rPr lang="es-MX" sz="1800" b="1" dirty="0">
                <a:solidFill>
                  <a:srgbClr val="003300"/>
                </a:solidFill>
                <a:latin typeface="Montserrat" pitchFamily="2" charset="77"/>
                <a:ea typeface="+mn-ea"/>
                <a:cs typeface="Times New Roman" panose="02020603050405020304" pitchFamily="18" charset="0"/>
              </a:rPr>
              <a:t>Medidas de Protección Especial y Medidas Urgentes de Protección Especial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BFDDD7-C576-5C48-9BD8-2B9E850EE6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0750958"/>
              </p:ext>
            </p:extLst>
          </p:nvPr>
        </p:nvGraphicFramePr>
        <p:xfrm>
          <a:off x="1689100" y="1524000"/>
          <a:ext cx="10464800" cy="4006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niños y adolescentes-02.png">
            <a:extLst>
              <a:ext uri="{FF2B5EF4-FFF2-40B4-BE49-F238E27FC236}">
                <a16:creationId xmlns:a16="http://schemas.microsoft.com/office/drawing/2014/main" id="{05508DEF-062F-3943-BCCA-2EC555FE4F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2"/>
          <a:stretch/>
        </p:blipFill>
        <p:spPr>
          <a:xfrm>
            <a:off x="-120227" y="2765985"/>
            <a:ext cx="3295228" cy="32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65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293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34F44FA-B6A7-494C-A6D8-1D0B2494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104900" y="152400"/>
            <a:ext cx="5534959" cy="590550"/>
          </a:xfrm>
          <a:prstGeom prst="rect">
            <a:avLst/>
          </a:prstGeom>
        </p:spPr>
      </p:pic>
      <p:pic>
        <p:nvPicPr>
          <p:cNvPr id="1026" name="Picture 2" descr="SNDIF on Twitter: &amp;quot;A través del Programa Nacional de #FamiliasDeAcogida, el Sistema  Nacional #DIF trabaja para restituir el Derecho a Vivir en Familia de  Niñas, Niños y Adolescentes en situación de vulnerabilidad.">
            <a:extLst>
              <a:ext uri="{FF2B5EF4-FFF2-40B4-BE49-F238E27FC236}">
                <a16:creationId xmlns:a16="http://schemas.microsoft.com/office/drawing/2014/main" id="{1D5B11D2-8C89-574D-A376-D7352CCFC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26614" r="79405" b="21164"/>
          <a:stretch/>
        </p:blipFill>
        <p:spPr bwMode="auto">
          <a:xfrm>
            <a:off x="939800" y="3276600"/>
            <a:ext cx="235857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" name="Marcador de contenido 4">
            <a:extLst>
              <a:ext uri="{FF2B5EF4-FFF2-40B4-BE49-F238E27FC236}">
                <a16:creationId xmlns:a16="http://schemas.microsoft.com/office/drawing/2014/main" id="{E3921335-81A5-B64E-B251-9F9E89EF42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3510024"/>
              </p:ext>
            </p:extLst>
          </p:nvPr>
        </p:nvGraphicFramePr>
        <p:xfrm>
          <a:off x="3298371" y="1790010"/>
          <a:ext cx="8534389" cy="5314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2" name="CuadroTexto 51">
            <a:extLst>
              <a:ext uri="{FF2B5EF4-FFF2-40B4-BE49-F238E27FC236}">
                <a16:creationId xmlns:a16="http://schemas.microsoft.com/office/drawing/2014/main" id="{8FFFFABD-ECB9-2441-A0FE-CA3E7F40FA6C}"/>
              </a:ext>
            </a:extLst>
          </p:cNvPr>
          <p:cNvSpPr txBox="1"/>
          <p:nvPr/>
        </p:nvSpPr>
        <p:spPr>
          <a:xfrm>
            <a:off x="1890793" y="1047061"/>
            <a:ext cx="98320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MX" b="1" dirty="0">
                <a:solidFill>
                  <a:srgbClr val="003300"/>
                </a:solidFill>
                <a:latin typeface="Montserrat" pitchFamily="2" charset="77"/>
                <a:cs typeface="Times New Roman" panose="02020603050405020304" pitchFamily="18" charset="0"/>
              </a:rPr>
              <a:t>La Evaluación y Determinación del Interés Superior del Niño implica 5 Reglas acciones:</a:t>
            </a:r>
          </a:p>
        </p:txBody>
      </p:sp>
    </p:spTree>
    <p:extLst>
      <p:ext uri="{BB962C8B-B14F-4D97-AF65-F5344CB8AC3E}">
        <p14:creationId xmlns:p14="http://schemas.microsoft.com/office/powerpoint/2010/main" val="156739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2193200" cy="68600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0703C23-CBB6-3A41-9966-5BD4D9A7F1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384800" y="101600"/>
            <a:ext cx="5534959" cy="590550"/>
          </a:xfrm>
          <a:prstGeom prst="rect">
            <a:avLst/>
          </a:prstGeom>
        </p:spPr>
      </p:pic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391A9C09-0404-E245-B235-07B058555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90813"/>
              </p:ext>
            </p:extLst>
          </p:nvPr>
        </p:nvGraphicFramePr>
        <p:xfrm>
          <a:off x="2010077" y="1552347"/>
          <a:ext cx="11742208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4766">
                  <a:extLst>
                    <a:ext uri="{9D8B030D-6E8A-4147-A177-3AD203B41FA5}">
                      <a16:colId xmlns:a16="http://schemas.microsoft.com/office/drawing/2014/main" val="4239215230"/>
                    </a:ext>
                  </a:extLst>
                </a:gridCol>
                <a:gridCol w="10927442">
                  <a:extLst>
                    <a:ext uri="{9D8B030D-6E8A-4147-A177-3AD203B41FA5}">
                      <a16:colId xmlns:a16="http://schemas.microsoft.com/office/drawing/2014/main" val="4113055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4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kern="1200" dirty="0">
                          <a:effectLst/>
                          <a:latin typeface="Montserrat" pitchFamily="2" charset="77"/>
                          <a:cs typeface="Arial" panose="020B0604020202020204" pitchFamily="34" charset="0"/>
                        </a:rPr>
                        <a:t>PRESENTACIÓN</a:t>
                      </a:r>
                      <a:endParaRPr lang="es-MX" sz="20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61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4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kern="1200" dirty="0">
                          <a:effectLst/>
                          <a:latin typeface="Montserrat" pitchFamily="2" charset="77"/>
                          <a:cs typeface="Arial" panose="020B0604020202020204" pitchFamily="34" charset="0"/>
                        </a:rPr>
                        <a:t>MARCO JURÍDICO</a:t>
                      </a:r>
                      <a:endParaRPr lang="es-MX" sz="20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84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4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kern="1200" dirty="0">
                          <a:effectLst/>
                          <a:latin typeface="Montserrat" pitchFamily="2" charset="77"/>
                          <a:cs typeface="Arial" panose="020B0604020202020204" pitchFamily="34" charset="0"/>
                        </a:rPr>
                        <a:t>MARCO CONCEPTUAL</a:t>
                      </a:r>
                      <a:endParaRPr lang="es-MX" sz="20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500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4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kern="1200" dirty="0">
                          <a:effectLst/>
                          <a:latin typeface="Montserrat" pitchFamily="2" charset="77"/>
                          <a:cs typeface="Arial" panose="020B0604020202020204" pitchFamily="34" charset="0"/>
                        </a:rPr>
                        <a:t>OBJETIVO</a:t>
                      </a:r>
                      <a:endParaRPr lang="es-MX" sz="20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508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4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kern="1200" dirty="0">
                          <a:effectLst/>
                          <a:latin typeface="Montserrat" pitchFamily="2" charset="77"/>
                          <a:cs typeface="Arial" panose="020B0604020202020204" pitchFamily="34" charset="0"/>
                        </a:rPr>
                        <a:t>ÁMBITO DE APLICACIÓN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58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4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kern="1200" dirty="0">
                          <a:effectLst/>
                          <a:latin typeface="Montserrat" pitchFamily="2" charset="77"/>
                          <a:cs typeface="Arial" panose="020B0604020202020204" pitchFamily="34" charset="0"/>
                        </a:rPr>
                        <a:t>PRINCIPIOS RECTORES</a:t>
                      </a:r>
                      <a:endParaRPr lang="es-MX" sz="20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326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4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kern="1200" dirty="0">
                          <a:effectLst/>
                          <a:latin typeface="Montserrat" pitchFamily="2" charset="77"/>
                          <a:cs typeface="Arial" panose="020B0604020202020204" pitchFamily="34" charset="0"/>
                        </a:rPr>
                        <a:t>POLÍTICAS DE OPERACIÓN</a:t>
                      </a:r>
                      <a:endParaRPr lang="es-MX" sz="20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753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4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kern="1200" dirty="0">
                          <a:effectLst/>
                          <a:latin typeface="Montserrat" pitchFamily="2" charset="77"/>
                          <a:cs typeface="Arial" panose="020B0604020202020204" pitchFamily="34" charset="0"/>
                        </a:rPr>
                        <a:t>PROCEDIMIENTO</a:t>
                      </a:r>
                      <a:endParaRPr lang="es-MX" sz="20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934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4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kern="1200" dirty="0">
                          <a:effectLst/>
                          <a:latin typeface="Montserrat" pitchFamily="2" charset="77"/>
                          <a:cs typeface="Arial" panose="020B0604020202020204" pitchFamily="34" charset="0"/>
                        </a:rPr>
                        <a:t>DIAGRAMA DE FLUJO</a:t>
                      </a:r>
                      <a:endParaRPr lang="es-MX" sz="20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637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4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kern="1200" dirty="0">
                          <a:effectLst/>
                          <a:latin typeface="Montserrat" pitchFamily="2" charset="77"/>
                          <a:cs typeface="Arial" panose="020B0604020202020204" pitchFamily="34" charset="0"/>
                        </a:rPr>
                        <a:t>FORMATOS</a:t>
                      </a:r>
                      <a:endParaRPr lang="es-MX" sz="2000" kern="120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56925"/>
                  </a:ext>
                </a:extLst>
              </a:tr>
            </a:tbl>
          </a:graphicData>
        </a:graphic>
      </p:graphicFrame>
      <p:sp>
        <p:nvSpPr>
          <p:cNvPr id="22" name="Elipse 21">
            <a:extLst>
              <a:ext uri="{FF2B5EF4-FFF2-40B4-BE49-F238E27FC236}">
                <a16:creationId xmlns:a16="http://schemas.microsoft.com/office/drawing/2014/main" id="{E6288413-7BF0-AF47-BB66-94600D2E6E20}"/>
              </a:ext>
            </a:extLst>
          </p:cNvPr>
          <p:cNvSpPr/>
          <p:nvPr/>
        </p:nvSpPr>
        <p:spPr>
          <a:xfrm>
            <a:off x="2049235" y="1591466"/>
            <a:ext cx="609600" cy="402833"/>
          </a:xfrm>
          <a:prstGeom prst="ellipse">
            <a:avLst/>
          </a:prstGeom>
          <a:solidFill>
            <a:srgbClr val="886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8107DA16-07D1-7B40-B22E-8B2FE8D9990C}"/>
              </a:ext>
            </a:extLst>
          </p:cNvPr>
          <p:cNvSpPr/>
          <p:nvPr/>
        </p:nvSpPr>
        <p:spPr>
          <a:xfrm>
            <a:off x="2049235" y="2058832"/>
            <a:ext cx="609600" cy="402833"/>
          </a:xfrm>
          <a:prstGeom prst="ellipse">
            <a:avLst/>
          </a:prstGeom>
          <a:solidFill>
            <a:srgbClr val="9D2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BEA2A93-3335-BB49-A143-AB7AA8C67B00}"/>
              </a:ext>
            </a:extLst>
          </p:cNvPr>
          <p:cNvSpPr/>
          <p:nvPr/>
        </p:nvSpPr>
        <p:spPr>
          <a:xfrm>
            <a:off x="2049235" y="2488237"/>
            <a:ext cx="609600" cy="40283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E2EF0A4-A316-D943-9ADA-7C71B71962D9}"/>
              </a:ext>
            </a:extLst>
          </p:cNvPr>
          <p:cNvSpPr/>
          <p:nvPr/>
        </p:nvSpPr>
        <p:spPr>
          <a:xfrm>
            <a:off x="2049235" y="2960968"/>
            <a:ext cx="609600" cy="402833"/>
          </a:xfrm>
          <a:prstGeom prst="ellipse">
            <a:avLst/>
          </a:prstGeom>
          <a:solidFill>
            <a:srgbClr val="9D2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2C2D758C-9910-E941-81AB-559DBF24A3B3}"/>
              </a:ext>
            </a:extLst>
          </p:cNvPr>
          <p:cNvSpPr/>
          <p:nvPr/>
        </p:nvSpPr>
        <p:spPr>
          <a:xfrm>
            <a:off x="2049235" y="3414313"/>
            <a:ext cx="609600" cy="402833"/>
          </a:xfrm>
          <a:prstGeom prst="ellipse">
            <a:avLst/>
          </a:prstGeom>
          <a:solidFill>
            <a:srgbClr val="886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5F1393EB-F5C0-634B-9606-02DCAC7C8B5D}"/>
              </a:ext>
            </a:extLst>
          </p:cNvPr>
          <p:cNvSpPr/>
          <p:nvPr/>
        </p:nvSpPr>
        <p:spPr>
          <a:xfrm>
            <a:off x="2049235" y="3857211"/>
            <a:ext cx="609600" cy="40283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6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8B9A8BF-DC52-2F4A-8FA6-D6053CF4ADA0}"/>
              </a:ext>
            </a:extLst>
          </p:cNvPr>
          <p:cNvSpPr/>
          <p:nvPr/>
        </p:nvSpPr>
        <p:spPr>
          <a:xfrm>
            <a:off x="2049235" y="4338434"/>
            <a:ext cx="609600" cy="402833"/>
          </a:xfrm>
          <a:prstGeom prst="ellipse">
            <a:avLst/>
          </a:prstGeom>
          <a:solidFill>
            <a:srgbClr val="886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7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745579B7-F137-AF4B-8C31-8027779D3893}"/>
              </a:ext>
            </a:extLst>
          </p:cNvPr>
          <p:cNvSpPr/>
          <p:nvPr/>
        </p:nvSpPr>
        <p:spPr>
          <a:xfrm>
            <a:off x="2049235" y="4800087"/>
            <a:ext cx="609600" cy="402833"/>
          </a:xfrm>
          <a:prstGeom prst="ellipse">
            <a:avLst/>
          </a:prstGeom>
          <a:solidFill>
            <a:srgbClr val="9D2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8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FA9A22E6-12D7-2642-8EC9-D626A331ED3B}"/>
              </a:ext>
            </a:extLst>
          </p:cNvPr>
          <p:cNvSpPr/>
          <p:nvPr/>
        </p:nvSpPr>
        <p:spPr>
          <a:xfrm>
            <a:off x="2049235" y="5260800"/>
            <a:ext cx="609600" cy="40283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9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A25B945-9669-6944-8970-63949474F6DF}"/>
              </a:ext>
            </a:extLst>
          </p:cNvPr>
          <p:cNvSpPr/>
          <p:nvPr/>
        </p:nvSpPr>
        <p:spPr>
          <a:xfrm>
            <a:off x="2049235" y="5723164"/>
            <a:ext cx="609600" cy="402833"/>
          </a:xfrm>
          <a:prstGeom prst="ellipse">
            <a:avLst/>
          </a:prstGeom>
          <a:solidFill>
            <a:srgbClr val="9D2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10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D63D7AB-10E2-FA45-944F-C974A2E9818C}"/>
              </a:ext>
            </a:extLst>
          </p:cNvPr>
          <p:cNvSpPr/>
          <p:nvPr/>
        </p:nvSpPr>
        <p:spPr>
          <a:xfrm>
            <a:off x="1794460" y="998704"/>
            <a:ext cx="5112297" cy="391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806065" algn="ctr"/>
                <a:tab pos="5612130" algn="r"/>
                <a:tab pos="2700020" algn="ctr"/>
                <a:tab pos="5400040" algn="r"/>
                <a:tab pos="5941060" algn="r"/>
              </a:tabLst>
            </a:pPr>
            <a:r>
              <a:rPr lang="es-MX" b="1" dirty="0">
                <a:solidFill>
                  <a:srgbClr val="003300"/>
                </a:solidFill>
                <a:latin typeface="Montserrat" pitchFamily="2" charset="77"/>
                <a:cs typeface="Times New Roman" panose="02020603050405020304" pitchFamily="18" charset="0"/>
              </a:rPr>
              <a:t>Contenido general de ambos protocolos:</a:t>
            </a:r>
          </a:p>
        </p:txBody>
      </p:sp>
      <p:graphicFrame>
        <p:nvGraphicFramePr>
          <p:cNvPr id="35" name="Tabla 35">
            <a:extLst>
              <a:ext uri="{FF2B5EF4-FFF2-40B4-BE49-F238E27FC236}">
                <a16:creationId xmlns:a16="http://schemas.microsoft.com/office/drawing/2014/main" id="{43E17959-8BE6-714D-891A-BCD1D7D8E0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545738"/>
              </p:ext>
            </p:extLst>
          </p:nvPr>
        </p:nvGraphicFramePr>
        <p:xfrm>
          <a:off x="7035800" y="1291692"/>
          <a:ext cx="5004180" cy="46878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2090">
                  <a:extLst>
                    <a:ext uri="{9D8B030D-6E8A-4147-A177-3AD203B41FA5}">
                      <a16:colId xmlns:a16="http://schemas.microsoft.com/office/drawing/2014/main" val="678712015"/>
                    </a:ext>
                  </a:extLst>
                </a:gridCol>
                <a:gridCol w="2502090">
                  <a:extLst>
                    <a:ext uri="{9D8B030D-6E8A-4147-A177-3AD203B41FA5}">
                      <a16:colId xmlns:a16="http://schemas.microsoft.com/office/drawing/2014/main" val="1922226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Montserrat" pitchFamily="2" charset="77"/>
                        </a:rPr>
                        <a:t>Protocolo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Montserrat" pitchFamily="2" charset="77"/>
                        </a:rPr>
                        <a:t>Fecha de publicación DOF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820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806065" algn="ctr"/>
                          <a:tab pos="5612130" algn="r"/>
                          <a:tab pos="2700020" algn="ctr"/>
                          <a:tab pos="5400040" algn="r"/>
                          <a:tab pos="5941060" algn="r"/>
                        </a:tabLst>
                        <a:defRPr/>
                      </a:pPr>
                      <a:r>
                        <a:rPr kumimoji="0" lang="es-E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Protocolo de atención integral para NNA víctimas de delito y en condición de vulnerabilidad.</a:t>
                      </a:r>
                      <a:endParaRPr kumimoji="0" lang="es-E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Montserrat" pitchFamily="2" charset="77"/>
                        </a:rPr>
                        <a:t>1 de julio de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6550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806065" algn="ctr"/>
                          <a:tab pos="5612130" algn="r"/>
                          <a:tab pos="2700020" algn="ctr"/>
                          <a:tab pos="5400040" algn="r"/>
                          <a:tab pos="5941060" algn="r"/>
                        </a:tabLst>
                        <a:defRPr/>
                      </a:pPr>
                      <a:r>
                        <a:rPr kumimoji="0" lang="es-E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Protocolo Nacional de Atención Integral a Niñas, Niños y Adolescentes en condición de orfandad por feminicidio.</a:t>
                      </a:r>
                      <a:endParaRPr kumimoji="0" lang="es-MX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Montserrat" pitchFamily="2" charset="77"/>
                        </a:rPr>
                        <a:t>4 de agosto de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0529518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6CC0EE77-DDA4-4A4E-AE03-CE3F78467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6" r="64703"/>
          <a:stretch/>
        </p:blipFill>
        <p:spPr bwMode="auto">
          <a:xfrm>
            <a:off x="12700" y="2895600"/>
            <a:ext cx="2017257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36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5195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433</Words>
  <Application>Microsoft Office PowerPoint</Application>
  <PresentationFormat>Panorámica</PresentationFormat>
  <Paragraphs>62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Montserrat</vt:lpstr>
      <vt:lpstr>Montserrat Regular</vt:lpstr>
      <vt:lpstr>Montserrat SemiBold</vt:lpstr>
      <vt:lpstr>Tema de Office</vt:lpstr>
      <vt:lpstr>Presentación de PowerPoint</vt:lpstr>
      <vt:lpstr>Presentación de PowerPoint</vt:lpstr>
      <vt:lpstr>Plan de Restitución de Derechos</vt:lpstr>
      <vt:lpstr>Medidas de Protección Especial y Medidas Urgentes de Protección Especial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HP</cp:lastModifiedBy>
  <cp:revision>8</cp:revision>
  <dcterms:created xsi:type="dcterms:W3CDTF">2021-11-26T16:59:32Z</dcterms:created>
  <dcterms:modified xsi:type="dcterms:W3CDTF">2021-12-08T00:12:50Z</dcterms:modified>
</cp:coreProperties>
</file>